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2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3.xml" ContentType="application/vnd.openxmlformats-officedocument.themeOverr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4.xml" ContentType="application/vnd.openxmlformats-officedocument.themeOverr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5.xml" ContentType="application/vnd.openxmlformats-officedocument.themeOverr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6.xml" ContentType="application/vnd.openxmlformats-officedocument.themeOverr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7.xml" ContentType="application/vnd.openxmlformats-officedocument.themeOverr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8.xml" ContentType="application/vnd.openxmlformats-officedocument.themeOverride+xml"/>
  <Override PartName="/ppt/notesSlides/notesSlide4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heme/themeOverride9.xml" ContentType="application/vnd.openxmlformats-officedocument.themeOverr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theme/themeOverride10.xml" ContentType="application/vnd.openxmlformats-officedocument.themeOverr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theme/themeOverride11.xml" ContentType="application/vnd.openxmlformats-officedocument.themeOverrid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theme/themeOverride12.xml" ContentType="application/vnd.openxmlformats-officedocument.themeOverrid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theme/themeOverride13.xml" ContentType="application/vnd.openxmlformats-officedocument.themeOverrid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theme/themeOverride14.xml" ContentType="application/vnd.openxmlformats-officedocument.themeOverrid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theme/themeOverride15.xml" ContentType="application/vnd.openxmlformats-officedocument.themeOverrid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theme/themeOverride16.xml" ContentType="application/vnd.openxmlformats-officedocument.themeOverrid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theme/themeOverride17.xml" ContentType="application/vnd.openxmlformats-officedocument.themeOverrid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theme/themeOverride18.xml" ContentType="application/vnd.openxmlformats-officedocument.themeOverr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  <p:sldMasterId id="2147483672" r:id="rId3"/>
  </p:sldMasterIdLst>
  <p:notesMasterIdLst>
    <p:notesMasterId r:id="rId33"/>
  </p:notesMasterIdLst>
  <p:sldIdLst>
    <p:sldId id="256" r:id="rId4"/>
    <p:sldId id="301" r:id="rId5"/>
    <p:sldId id="294" r:id="rId6"/>
    <p:sldId id="269" r:id="rId7"/>
    <p:sldId id="270" r:id="rId8"/>
    <p:sldId id="302" r:id="rId9"/>
    <p:sldId id="288" r:id="rId10"/>
    <p:sldId id="272" r:id="rId11"/>
    <p:sldId id="273" r:id="rId12"/>
    <p:sldId id="274" r:id="rId13"/>
    <p:sldId id="279" r:id="rId14"/>
    <p:sldId id="280" r:id="rId15"/>
    <p:sldId id="281" r:id="rId16"/>
    <p:sldId id="282" r:id="rId17"/>
    <p:sldId id="285" r:id="rId18"/>
    <p:sldId id="286" r:id="rId19"/>
    <p:sldId id="303" r:id="rId20"/>
    <p:sldId id="278" r:id="rId21"/>
    <p:sldId id="289" r:id="rId22"/>
    <p:sldId id="290" r:id="rId23"/>
    <p:sldId id="292" r:id="rId24"/>
    <p:sldId id="295" r:id="rId25"/>
    <p:sldId id="296" r:id="rId26"/>
    <p:sldId id="297" r:id="rId27"/>
    <p:sldId id="298" r:id="rId28"/>
    <p:sldId id="299" r:id="rId29"/>
    <p:sldId id="300" r:id="rId30"/>
    <p:sldId id="257" r:id="rId31"/>
    <p:sldId id="265" r:id="rId32"/>
  </p:sldIdLst>
  <p:sldSz cx="18288000" cy="10287000"/>
  <p:notesSz cx="6858000" cy="9144000"/>
  <p:embeddedFontLst>
    <p:embeddedFont>
      <p:font typeface="Aptos" panose="020B0004020202020204" pitchFamily="34" charset="0"/>
      <p:regular r:id="rId34"/>
      <p:bold r:id="rId35"/>
      <p:italic r:id="rId36"/>
      <p:boldItalic r:id="rId37"/>
    </p:embeddedFont>
    <p:embeddedFont>
      <p:font typeface="Aptos Display" panose="020B0004020202020204" pitchFamily="34" charset="0"/>
      <p:regular r:id="rId38"/>
      <p:bold r:id="rId39"/>
      <p:italic r:id="rId40"/>
      <p:boldItalic r:id="rId41"/>
    </p:embeddedFont>
    <p:embeddedFont>
      <p:font typeface="Calibri" panose="020F0502020204030204" pitchFamily="34" charset="0"/>
      <p:regular r:id="rId42"/>
      <p:bold r:id="rId43"/>
      <p:italic r:id="rId44"/>
      <p:boldItalic r:id="rId45"/>
    </p:embeddedFont>
    <p:embeddedFont>
      <p:font typeface="Calibri Light" panose="020F0302020204030204" pitchFamily="34" charset="0"/>
      <p:regular r:id="rId46"/>
      <p:italic r:id="rId47"/>
    </p:embeddedFont>
    <p:embeddedFont>
      <p:font typeface="Montserrat" panose="00000500000000000000" pitchFamily="2" charset="0"/>
      <p:regular r:id="rId48"/>
      <p:bold r:id="rId49"/>
      <p:italic r:id="rId50"/>
      <p:boldItalic r:id="rId51"/>
    </p:embeddedFont>
    <p:embeddedFont>
      <p:font typeface="Montserrat Ultra-Bold" panose="020B0604020202020204" charset="0"/>
      <p:regular r:id="rId52"/>
      <p:bold r:id="rId53"/>
    </p:embeddedFont>
    <p:embeddedFont>
      <p:font typeface="Montserrat Ultra-Bold Italics" panose="020B0604020202020204" charset="0"/>
      <p:regular r:id="rId54"/>
      <p:bold r:id="rId55"/>
      <p:italic r:id="rId56"/>
      <p:boldItalic r:id="rId57"/>
    </p:embeddedFont>
    <p:embeddedFont>
      <p:font typeface="Open Sans" panose="020B0606030504020204" pitchFamily="34" charset="0"/>
      <p:regular r:id="rId58"/>
      <p:bold r:id="rId59"/>
      <p:italic r:id="rId60"/>
      <p:boldItalic r:id="rId6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415491-A1AE-4FDF-9C7C-A3BF63835F62}" v="78" dt="2025-04-25T17:24:01.2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7" autoAdjust="0"/>
    <p:restoredTop sz="96357" autoAdjust="0"/>
  </p:normalViewPr>
  <p:slideViewPr>
    <p:cSldViewPr>
      <p:cViewPr varScale="1">
        <p:scale>
          <a:sx n="69" d="100"/>
          <a:sy n="69" d="100"/>
        </p:scale>
        <p:origin x="84" y="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858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47" Type="http://schemas.openxmlformats.org/officeDocument/2006/relationships/font" Target="fonts/font14.fntdata"/><Relationship Id="rId50" Type="http://schemas.openxmlformats.org/officeDocument/2006/relationships/font" Target="fonts/font17.fntdata"/><Relationship Id="rId55" Type="http://schemas.openxmlformats.org/officeDocument/2006/relationships/font" Target="fonts/font22.fntdata"/><Relationship Id="rId63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font" Target="fonts/font12.fntdata"/><Relationship Id="rId53" Type="http://schemas.openxmlformats.org/officeDocument/2006/relationships/font" Target="fonts/font20.fntdata"/><Relationship Id="rId58" Type="http://schemas.openxmlformats.org/officeDocument/2006/relationships/font" Target="fonts/font25.fntdata"/><Relationship Id="rId66" Type="http://schemas.microsoft.com/office/2016/11/relationships/changesInfo" Target="changesInfos/changesInfo1.xml"/><Relationship Id="rId5" Type="http://schemas.openxmlformats.org/officeDocument/2006/relationships/slide" Target="slides/slide2.xml"/><Relationship Id="rId61" Type="http://schemas.openxmlformats.org/officeDocument/2006/relationships/font" Target="fonts/font28.fntdata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font" Target="fonts/font2.fntdata"/><Relationship Id="rId43" Type="http://schemas.openxmlformats.org/officeDocument/2006/relationships/font" Target="fonts/font10.fntdata"/><Relationship Id="rId48" Type="http://schemas.openxmlformats.org/officeDocument/2006/relationships/font" Target="fonts/font15.fntdata"/><Relationship Id="rId56" Type="http://schemas.openxmlformats.org/officeDocument/2006/relationships/font" Target="fonts/font23.fntdata"/><Relationship Id="rId64" Type="http://schemas.openxmlformats.org/officeDocument/2006/relationships/theme" Target="theme/theme1.xml"/><Relationship Id="rId8" Type="http://schemas.openxmlformats.org/officeDocument/2006/relationships/slide" Target="slides/slide5.xml"/><Relationship Id="rId51" Type="http://schemas.openxmlformats.org/officeDocument/2006/relationships/font" Target="fonts/font18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46" Type="http://schemas.openxmlformats.org/officeDocument/2006/relationships/font" Target="fonts/font13.fntdata"/><Relationship Id="rId59" Type="http://schemas.openxmlformats.org/officeDocument/2006/relationships/font" Target="fonts/font26.fntdata"/><Relationship Id="rId67" Type="http://schemas.microsoft.com/office/2015/10/relationships/revisionInfo" Target="revisionInfo.xml"/><Relationship Id="rId20" Type="http://schemas.openxmlformats.org/officeDocument/2006/relationships/slide" Target="slides/slide17.xml"/><Relationship Id="rId41" Type="http://schemas.openxmlformats.org/officeDocument/2006/relationships/font" Target="fonts/font8.fntdata"/><Relationship Id="rId54" Type="http://schemas.openxmlformats.org/officeDocument/2006/relationships/font" Target="fonts/font21.fntdata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font" Target="fonts/font3.fntdata"/><Relationship Id="rId49" Type="http://schemas.openxmlformats.org/officeDocument/2006/relationships/font" Target="fonts/font16.fntdata"/><Relationship Id="rId57" Type="http://schemas.openxmlformats.org/officeDocument/2006/relationships/font" Target="fonts/font24.fntdata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font" Target="fonts/font11.fntdata"/><Relationship Id="rId52" Type="http://schemas.openxmlformats.org/officeDocument/2006/relationships/font" Target="fonts/font19.fntdata"/><Relationship Id="rId60" Type="http://schemas.openxmlformats.org/officeDocument/2006/relationships/font" Target="fonts/font27.fntdata"/><Relationship Id="rId65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font" Target="fonts/font6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wuah, Agatha" userId="e7375e97-f5fd-4748-9692-e9dfe659ee63" providerId="ADAL" clId="{91415491-A1AE-4FDF-9C7C-A3BF63835F62}"/>
    <pc:docChg chg="undo custSel delSld modSld">
      <pc:chgData name="Awuah, Agatha" userId="e7375e97-f5fd-4748-9692-e9dfe659ee63" providerId="ADAL" clId="{91415491-A1AE-4FDF-9C7C-A3BF63835F62}" dt="2025-04-25T17:24:29.189" v="476"/>
      <pc:docMkLst>
        <pc:docMk/>
      </pc:docMkLst>
      <pc:sldChg chg="delSp modSp mod">
        <pc:chgData name="Awuah, Agatha" userId="e7375e97-f5fd-4748-9692-e9dfe659ee63" providerId="ADAL" clId="{91415491-A1AE-4FDF-9C7C-A3BF63835F62}" dt="2025-04-25T17:24:29.189" v="476"/>
        <pc:sldMkLst>
          <pc:docMk/>
          <pc:sldMk cId="0" sldId="265"/>
        </pc:sldMkLst>
        <pc:spChg chg="del mod">
          <ac:chgData name="Awuah, Agatha" userId="e7375e97-f5fd-4748-9692-e9dfe659ee63" providerId="ADAL" clId="{91415491-A1AE-4FDF-9C7C-A3BF63835F62}" dt="2025-04-25T17:24:29.189" v="476"/>
          <ac:spMkLst>
            <pc:docMk/>
            <pc:sldMk cId="0" sldId="265"/>
            <ac:spMk id="2" creationId="{D981A84E-EB89-79F1-E6F5-DADBB113F86E}"/>
          </ac:spMkLst>
        </pc:spChg>
      </pc:sldChg>
      <pc:sldChg chg="addSp delSp modSp mod">
        <pc:chgData name="Awuah, Agatha" userId="e7375e97-f5fd-4748-9692-e9dfe659ee63" providerId="ADAL" clId="{91415491-A1AE-4FDF-9C7C-A3BF63835F62}" dt="2025-04-25T17:05:29.376" v="73" actId="207"/>
        <pc:sldMkLst>
          <pc:docMk/>
          <pc:sldMk cId="2319404832" sldId="278"/>
        </pc:sldMkLst>
        <pc:spChg chg="mod">
          <ac:chgData name="Awuah, Agatha" userId="e7375e97-f5fd-4748-9692-e9dfe659ee63" providerId="ADAL" clId="{91415491-A1AE-4FDF-9C7C-A3BF63835F62}" dt="2025-04-25T17:01:15.225" v="55" actId="20577"/>
          <ac:spMkLst>
            <pc:docMk/>
            <pc:sldMk cId="2319404832" sldId="278"/>
            <ac:spMk id="3" creationId="{00000000-0000-0000-0000-000000000000}"/>
          </ac:spMkLst>
        </pc:spChg>
        <pc:spChg chg="add mod">
          <ac:chgData name="Awuah, Agatha" userId="e7375e97-f5fd-4748-9692-e9dfe659ee63" providerId="ADAL" clId="{91415491-A1AE-4FDF-9C7C-A3BF63835F62}" dt="2025-04-25T17:05:29.376" v="73" actId="207"/>
          <ac:spMkLst>
            <pc:docMk/>
            <pc:sldMk cId="2319404832" sldId="278"/>
            <ac:spMk id="5" creationId="{BF1D1F35-C1F6-D80B-879F-CFDAECD6DDC0}"/>
          </ac:spMkLst>
        </pc:spChg>
        <pc:graphicFrameChg chg="del">
          <ac:chgData name="Awuah, Agatha" userId="e7375e97-f5fd-4748-9692-e9dfe659ee63" providerId="ADAL" clId="{91415491-A1AE-4FDF-9C7C-A3BF63835F62}" dt="2025-04-25T15:57:57.007" v="16" actId="478"/>
          <ac:graphicFrameMkLst>
            <pc:docMk/>
            <pc:sldMk cId="2319404832" sldId="278"/>
            <ac:graphicFrameMk id="2" creationId="{02D687B5-0572-427C-8D54-1D53817779E3}"/>
          </ac:graphicFrameMkLst>
        </pc:graphicFrameChg>
        <pc:graphicFrameChg chg="add mod">
          <ac:chgData name="Awuah, Agatha" userId="e7375e97-f5fd-4748-9692-e9dfe659ee63" providerId="ADAL" clId="{91415491-A1AE-4FDF-9C7C-A3BF63835F62}" dt="2025-04-25T17:04:56.804" v="71" actId="207"/>
          <ac:graphicFrameMkLst>
            <pc:docMk/>
            <pc:sldMk cId="2319404832" sldId="278"/>
            <ac:graphicFrameMk id="4" creationId="{02D687B5-0572-427C-8D54-1D53817779E3}"/>
          </ac:graphicFrameMkLst>
        </pc:graphicFrameChg>
      </pc:sldChg>
      <pc:sldChg chg="modSp">
        <pc:chgData name="Awuah, Agatha" userId="e7375e97-f5fd-4748-9692-e9dfe659ee63" providerId="ADAL" clId="{91415491-A1AE-4FDF-9C7C-A3BF63835F62}" dt="2025-04-25T17:21:34.610" v="459" actId="207"/>
        <pc:sldMkLst>
          <pc:docMk/>
          <pc:sldMk cId="991094677" sldId="279"/>
        </pc:sldMkLst>
        <pc:graphicFrameChg chg="mod">
          <ac:chgData name="Awuah, Agatha" userId="e7375e97-f5fd-4748-9692-e9dfe659ee63" providerId="ADAL" clId="{91415491-A1AE-4FDF-9C7C-A3BF63835F62}" dt="2025-04-25T17:21:34.610" v="459" actId="207"/>
          <ac:graphicFrameMkLst>
            <pc:docMk/>
            <pc:sldMk cId="991094677" sldId="279"/>
            <ac:graphicFrameMk id="10" creationId="{8B0776F7-5D36-4F3B-8601-6EF6EA5CC628}"/>
          </ac:graphicFrameMkLst>
        </pc:graphicFrameChg>
      </pc:sldChg>
      <pc:sldChg chg="modSp">
        <pc:chgData name="Awuah, Agatha" userId="e7375e97-f5fd-4748-9692-e9dfe659ee63" providerId="ADAL" clId="{91415491-A1AE-4FDF-9C7C-A3BF63835F62}" dt="2025-04-25T17:21:43.050" v="460" actId="207"/>
        <pc:sldMkLst>
          <pc:docMk/>
          <pc:sldMk cId="281850954" sldId="280"/>
        </pc:sldMkLst>
        <pc:graphicFrameChg chg="mod">
          <ac:chgData name="Awuah, Agatha" userId="e7375e97-f5fd-4748-9692-e9dfe659ee63" providerId="ADAL" clId="{91415491-A1AE-4FDF-9C7C-A3BF63835F62}" dt="2025-04-25T17:21:43.050" v="460" actId="207"/>
          <ac:graphicFrameMkLst>
            <pc:docMk/>
            <pc:sldMk cId="281850954" sldId="280"/>
            <ac:graphicFrameMk id="13" creationId="{7120EE69-9871-40E6-B035-C07AE6FF2FEE}"/>
          </ac:graphicFrameMkLst>
        </pc:graphicFrameChg>
      </pc:sldChg>
      <pc:sldChg chg="modSp">
        <pc:chgData name="Awuah, Agatha" userId="e7375e97-f5fd-4748-9692-e9dfe659ee63" providerId="ADAL" clId="{91415491-A1AE-4FDF-9C7C-A3BF63835F62}" dt="2025-04-25T17:21:52.409" v="461" actId="207"/>
        <pc:sldMkLst>
          <pc:docMk/>
          <pc:sldMk cId="2542188535" sldId="281"/>
        </pc:sldMkLst>
        <pc:graphicFrameChg chg="mod">
          <ac:chgData name="Awuah, Agatha" userId="e7375e97-f5fd-4748-9692-e9dfe659ee63" providerId="ADAL" clId="{91415491-A1AE-4FDF-9C7C-A3BF63835F62}" dt="2025-04-25T17:21:52.409" v="461" actId="207"/>
          <ac:graphicFrameMkLst>
            <pc:docMk/>
            <pc:sldMk cId="2542188535" sldId="281"/>
            <ac:graphicFrameMk id="10" creationId="{054A2BD2-0626-4A07-A97B-683E90BCC152}"/>
          </ac:graphicFrameMkLst>
        </pc:graphicFrameChg>
      </pc:sldChg>
      <pc:sldChg chg="modSp mod">
        <pc:chgData name="Awuah, Agatha" userId="e7375e97-f5fd-4748-9692-e9dfe659ee63" providerId="ADAL" clId="{91415491-A1AE-4FDF-9C7C-A3BF63835F62}" dt="2025-04-25T17:22:14.482" v="464" actId="207"/>
        <pc:sldMkLst>
          <pc:docMk/>
          <pc:sldMk cId="1984491611" sldId="282"/>
        </pc:sldMkLst>
        <pc:graphicFrameChg chg="mod">
          <ac:chgData name="Awuah, Agatha" userId="e7375e97-f5fd-4748-9692-e9dfe659ee63" providerId="ADAL" clId="{91415491-A1AE-4FDF-9C7C-A3BF63835F62}" dt="2025-04-25T17:22:14.482" v="464" actId="207"/>
          <ac:graphicFrameMkLst>
            <pc:docMk/>
            <pc:sldMk cId="1984491611" sldId="282"/>
            <ac:graphicFrameMk id="10" creationId="{F44DDD8B-FAB0-4061-BCF4-88FA110AAFE5}"/>
          </ac:graphicFrameMkLst>
        </pc:graphicFrameChg>
      </pc:sldChg>
      <pc:sldChg chg="modSp mod">
        <pc:chgData name="Awuah, Agatha" userId="e7375e97-f5fd-4748-9692-e9dfe659ee63" providerId="ADAL" clId="{91415491-A1AE-4FDF-9C7C-A3BF63835F62}" dt="2025-04-25T17:22:26.738" v="465" actId="207"/>
        <pc:sldMkLst>
          <pc:docMk/>
          <pc:sldMk cId="1857453221" sldId="285"/>
        </pc:sldMkLst>
        <pc:spChg chg="mod">
          <ac:chgData name="Awuah, Agatha" userId="e7375e97-f5fd-4748-9692-e9dfe659ee63" providerId="ADAL" clId="{91415491-A1AE-4FDF-9C7C-A3BF63835F62}" dt="2025-04-25T17:19:00.594" v="457" actId="20577"/>
          <ac:spMkLst>
            <pc:docMk/>
            <pc:sldMk cId="1857453221" sldId="285"/>
            <ac:spMk id="2" creationId="{8F1D4018-D7E5-5746-A434-D763AE2A3109}"/>
          </ac:spMkLst>
        </pc:spChg>
        <pc:graphicFrameChg chg="mod">
          <ac:chgData name="Awuah, Agatha" userId="e7375e97-f5fd-4748-9692-e9dfe659ee63" providerId="ADAL" clId="{91415491-A1AE-4FDF-9C7C-A3BF63835F62}" dt="2025-04-25T17:22:26.738" v="465" actId="207"/>
          <ac:graphicFrameMkLst>
            <pc:docMk/>
            <pc:sldMk cId="1857453221" sldId="285"/>
            <ac:graphicFrameMk id="6" creationId="{E4AED10D-B0CD-48C0-B87F-393B9C0232BB}"/>
          </ac:graphicFrameMkLst>
        </pc:graphicFrameChg>
      </pc:sldChg>
      <pc:sldChg chg="addSp delSp modSp mod">
        <pc:chgData name="Awuah, Agatha" userId="e7375e97-f5fd-4748-9692-e9dfe659ee63" providerId="ADAL" clId="{91415491-A1AE-4FDF-9C7C-A3BF63835F62}" dt="2025-04-25T17:11:14.194" v="304" actId="207"/>
        <pc:sldMkLst>
          <pc:docMk/>
          <pc:sldMk cId="3057902736" sldId="289"/>
        </pc:sldMkLst>
        <pc:spChg chg="mod">
          <ac:chgData name="Awuah, Agatha" userId="e7375e97-f5fd-4748-9692-e9dfe659ee63" providerId="ADAL" clId="{91415491-A1AE-4FDF-9C7C-A3BF63835F62}" dt="2025-04-25T17:08:51.388" v="283" actId="255"/>
          <ac:spMkLst>
            <pc:docMk/>
            <pc:sldMk cId="3057902736" sldId="289"/>
            <ac:spMk id="3" creationId="{00000000-0000-0000-0000-000000000000}"/>
          </ac:spMkLst>
        </pc:spChg>
        <pc:spChg chg="add mod">
          <ac:chgData name="Awuah, Agatha" userId="e7375e97-f5fd-4748-9692-e9dfe659ee63" providerId="ADAL" clId="{91415491-A1AE-4FDF-9C7C-A3BF63835F62}" dt="2025-04-25T17:11:14.194" v="304" actId="207"/>
          <ac:spMkLst>
            <pc:docMk/>
            <pc:sldMk cId="3057902736" sldId="289"/>
            <ac:spMk id="5" creationId="{44B472EA-4110-73D3-9453-80DE835E7ADA}"/>
          </ac:spMkLst>
        </pc:spChg>
        <pc:spChg chg="mod">
          <ac:chgData name="Awuah, Agatha" userId="e7375e97-f5fd-4748-9692-e9dfe659ee63" providerId="ADAL" clId="{91415491-A1AE-4FDF-9C7C-A3BF63835F62}" dt="2025-04-25T17:08:46.006" v="282" actId="14100"/>
          <ac:spMkLst>
            <pc:docMk/>
            <pc:sldMk cId="3057902736" sldId="289"/>
            <ac:spMk id="11" creationId="{71BFECAB-1C01-DAF1-39BA-052525818A74}"/>
          </ac:spMkLst>
        </pc:spChg>
        <pc:graphicFrameChg chg="del">
          <ac:chgData name="Awuah, Agatha" userId="e7375e97-f5fd-4748-9692-e9dfe659ee63" providerId="ADAL" clId="{91415491-A1AE-4FDF-9C7C-A3BF63835F62}" dt="2025-04-25T17:08:58.136" v="284" actId="478"/>
          <ac:graphicFrameMkLst>
            <pc:docMk/>
            <pc:sldMk cId="3057902736" sldId="289"/>
            <ac:graphicFrameMk id="2" creationId="{DF71D0C3-F4AE-419D-A7F9-DE19BE00D76C}"/>
          </ac:graphicFrameMkLst>
        </pc:graphicFrameChg>
        <pc:graphicFrameChg chg="add mod">
          <ac:chgData name="Awuah, Agatha" userId="e7375e97-f5fd-4748-9692-e9dfe659ee63" providerId="ADAL" clId="{91415491-A1AE-4FDF-9C7C-A3BF63835F62}" dt="2025-04-25T17:10:48.137" v="299" actId="207"/>
          <ac:graphicFrameMkLst>
            <pc:docMk/>
            <pc:sldMk cId="3057902736" sldId="289"/>
            <ac:graphicFrameMk id="4" creationId="{DF71D0C3-F4AE-419D-A7F9-DE19BE00D76C}"/>
          </ac:graphicFrameMkLst>
        </pc:graphicFrameChg>
      </pc:sldChg>
      <pc:sldChg chg="addSp delSp modSp mod">
        <pc:chgData name="Awuah, Agatha" userId="e7375e97-f5fd-4748-9692-e9dfe659ee63" providerId="ADAL" clId="{91415491-A1AE-4FDF-9C7C-A3BF63835F62}" dt="2025-04-25T17:16:32.962" v="456" actId="207"/>
        <pc:sldMkLst>
          <pc:docMk/>
          <pc:sldMk cId="1408700054" sldId="290"/>
        </pc:sldMkLst>
        <pc:spChg chg="mod">
          <ac:chgData name="Awuah, Agatha" userId="e7375e97-f5fd-4748-9692-e9dfe659ee63" providerId="ADAL" clId="{91415491-A1AE-4FDF-9C7C-A3BF63835F62}" dt="2025-04-25T17:13:23.755" v="433" actId="20577"/>
          <ac:spMkLst>
            <pc:docMk/>
            <pc:sldMk cId="1408700054" sldId="290"/>
            <ac:spMk id="3" creationId="{00000000-0000-0000-0000-000000000000}"/>
          </ac:spMkLst>
        </pc:spChg>
        <pc:spChg chg="add mod">
          <ac:chgData name="Awuah, Agatha" userId="e7375e97-f5fd-4748-9692-e9dfe659ee63" providerId="ADAL" clId="{91415491-A1AE-4FDF-9C7C-A3BF63835F62}" dt="2025-04-25T17:16:32.962" v="456" actId="207"/>
          <ac:spMkLst>
            <pc:docMk/>
            <pc:sldMk cId="1408700054" sldId="290"/>
            <ac:spMk id="6" creationId="{39480C24-3C39-A34E-A550-DA822BEF949B}"/>
          </ac:spMkLst>
        </pc:spChg>
        <pc:graphicFrameChg chg="del">
          <ac:chgData name="Awuah, Agatha" userId="e7375e97-f5fd-4748-9692-e9dfe659ee63" providerId="ADAL" clId="{91415491-A1AE-4FDF-9C7C-A3BF63835F62}" dt="2025-04-25T17:13:33.902" v="434" actId="478"/>
          <ac:graphicFrameMkLst>
            <pc:docMk/>
            <pc:sldMk cId="1408700054" sldId="290"/>
            <ac:graphicFrameMk id="2" creationId="{5626D772-F072-40AB-B078-49F7C17537E8}"/>
          </ac:graphicFrameMkLst>
        </pc:graphicFrameChg>
        <pc:graphicFrameChg chg="add del mod">
          <ac:chgData name="Awuah, Agatha" userId="e7375e97-f5fd-4748-9692-e9dfe659ee63" providerId="ADAL" clId="{91415491-A1AE-4FDF-9C7C-A3BF63835F62}" dt="2025-04-25T17:14:06.563" v="438" actId="478"/>
          <ac:graphicFrameMkLst>
            <pc:docMk/>
            <pc:sldMk cId="1408700054" sldId="290"/>
            <ac:graphicFrameMk id="4" creationId="{5626D772-F072-40AB-B078-49F7C17537E8}"/>
          </ac:graphicFrameMkLst>
        </pc:graphicFrameChg>
        <pc:graphicFrameChg chg="add mod">
          <ac:chgData name="Awuah, Agatha" userId="e7375e97-f5fd-4748-9692-e9dfe659ee63" providerId="ADAL" clId="{91415491-A1AE-4FDF-9C7C-A3BF63835F62}" dt="2025-04-25T17:16:14.124" v="453" actId="207"/>
          <ac:graphicFrameMkLst>
            <pc:docMk/>
            <pc:sldMk cId="1408700054" sldId="290"/>
            <ac:graphicFrameMk id="5" creationId="{5626D772-F072-40AB-B078-49F7C17537E8}"/>
          </ac:graphicFrameMkLst>
        </pc:graphicFrameChg>
      </pc:sldChg>
      <pc:sldChg chg="del">
        <pc:chgData name="Awuah, Agatha" userId="e7375e97-f5fd-4748-9692-e9dfe659ee63" providerId="ADAL" clId="{91415491-A1AE-4FDF-9C7C-A3BF63835F62}" dt="2025-04-25T17:19:49.724" v="458" actId="47"/>
        <pc:sldMkLst>
          <pc:docMk/>
          <pc:sldMk cId="2892570837" sldId="291"/>
        </pc:sldMkLst>
      </pc:sldChg>
      <pc:sldChg chg="modSp">
        <pc:chgData name="Awuah, Agatha" userId="e7375e97-f5fd-4748-9692-e9dfe659ee63" providerId="ADAL" clId="{91415491-A1AE-4FDF-9C7C-A3BF63835F62}" dt="2025-04-25T17:22:56.979" v="466" actId="207"/>
        <pc:sldMkLst>
          <pc:docMk/>
          <pc:sldMk cId="3148641155" sldId="295"/>
        </pc:sldMkLst>
        <pc:graphicFrameChg chg="mod">
          <ac:chgData name="Awuah, Agatha" userId="e7375e97-f5fd-4748-9692-e9dfe659ee63" providerId="ADAL" clId="{91415491-A1AE-4FDF-9C7C-A3BF63835F62}" dt="2025-04-25T17:22:56.979" v="466" actId="207"/>
          <ac:graphicFrameMkLst>
            <pc:docMk/>
            <pc:sldMk cId="3148641155" sldId="295"/>
            <ac:graphicFrameMk id="6" creationId="{41582169-6338-D4E0-1D13-4737D2E897DC}"/>
          </ac:graphicFrameMkLst>
        </pc:graphicFrameChg>
      </pc:sldChg>
      <pc:sldChg chg="modSp">
        <pc:chgData name="Awuah, Agatha" userId="e7375e97-f5fd-4748-9692-e9dfe659ee63" providerId="ADAL" clId="{91415491-A1AE-4FDF-9C7C-A3BF63835F62}" dt="2025-04-25T17:23:15.794" v="467" actId="207"/>
        <pc:sldMkLst>
          <pc:docMk/>
          <pc:sldMk cId="1489645883" sldId="296"/>
        </pc:sldMkLst>
        <pc:graphicFrameChg chg="mod">
          <ac:chgData name="Awuah, Agatha" userId="e7375e97-f5fd-4748-9692-e9dfe659ee63" providerId="ADAL" clId="{91415491-A1AE-4FDF-9C7C-A3BF63835F62}" dt="2025-04-25T17:23:15.794" v="467" actId="207"/>
          <ac:graphicFrameMkLst>
            <pc:docMk/>
            <pc:sldMk cId="1489645883" sldId="296"/>
            <ac:graphicFrameMk id="6" creationId="{172864E8-4580-4BE6-B948-E8CC5FADC5A0}"/>
          </ac:graphicFrameMkLst>
        </pc:graphicFrameChg>
      </pc:sldChg>
      <pc:sldChg chg="modSp mod">
        <pc:chgData name="Awuah, Agatha" userId="e7375e97-f5fd-4748-9692-e9dfe659ee63" providerId="ADAL" clId="{91415491-A1AE-4FDF-9C7C-A3BF63835F62}" dt="2025-04-25T17:23:34.338" v="470" actId="207"/>
        <pc:sldMkLst>
          <pc:docMk/>
          <pc:sldMk cId="2221102077" sldId="297"/>
        </pc:sldMkLst>
        <pc:graphicFrameChg chg="mod">
          <ac:chgData name="Awuah, Agatha" userId="e7375e97-f5fd-4748-9692-e9dfe659ee63" providerId="ADAL" clId="{91415491-A1AE-4FDF-9C7C-A3BF63835F62}" dt="2025-04-25T17:23:34.338" v="470" actId="207"/>
          <ac:graphicFrameMkLst>
            <pc:docMk/>
            <pc:sldMk cId="2221102077" sldId="297"/>
            <ac:graphicFrameMk id="8" creationId="{6DAB13AF-1ED2-4455-8565-E7C23C92A3A9}"/>
          </ac:graphicFrameMkLst>
        </pc:graphicFrameChg>
      </pc:sldChg>
      <pc:sldChg chg="modSp">
        <pc:chgData name="Awuah, Agatha" userId="e7375e97-f5fd-4748-9692-e9dfe659ee63" providerId="ADAL" clId="{91415491-A1AE-4FDF-9C7C-A3BF63835F62}" dt="2025-04-25T17:23:42.914" v="471" actId="207"/>
        <pc:sldMkLst>
          <pc:docMk/>
          <pc:sldMk cId="3252637947" sldId="298"/>
        </pc:sldMkLst>
        <pc:graphicFrameChg chg="mod">
          <ac:chgData name="Awuah, Agatha" userId="e7375e97-f5fd-4748-9692-e9dfe659ee63" providerId="ADAL" clId="{91415491-A1AE-4FDF-9C7C-A3BF63835F62}" dt="2025-04-25T17:23:42.914" v="471" actId="207"/>
          <ac:graphicFrameMkLst>
            <pc:docMk/>
            <pc:sldMk cId="3252637947" sldId="298"/>
            <ac:graphicFrameMk id="7" creationId="{E920214B-0D12-48E5-9D7D-430E1993AAE4}"/>
          </ac:graphicFrameMkLst>
        </pc:graphicFrameChg>
      </pc:sldChg>
      <pc:sldChg chg="modSp">
        <pc:chgData name="Awuah, Agatha" userId="e7375e97-f5fd-4748-9692-e9dfe659ee63" providerId="ADAL" clId="{91415491-A1AE-4FDF-9C7C-A3BF63835F62}" dt="2025-04-25T17:23:51.034" v="472" actId="207"/>
        <pc:sldMkLst>
          <pc:docMk/>
          <pc:sldMk cId="826729083" sldId="299"/>
        </pc:sldMkLst>
        <pc:graphicFrameChg chg="mod">
          <ac:chgData name="Awuah, Agatha" userId="e7375e97-f5fd-4748-9692-e9dfe659ee63" providerId="ADAL" clId="{91415491-A1AE-4FDF-9C7C-A3BF63835F62}" dt="2025-04-25T17:23:51.034" v="472" actId="207"/>
          <ac:graphicFrameMkLst>
            <pc:docMk/>
            <pc:sldMk cId="826729083" sldId="299"/>
            <ac:graphicFrameMk id="8" creationId="{14A65AE4-DCD4-4B44-A652-D3CDF5753F69}"/>
          </ac:graphicFrameMkLst>
        </pc:graphicFrameChg>
      </pc:sldChg>
      <pc:sldChg chg="modSp">
        <pc:chgData name="Awuah, Agatha" userId="e7375e97-f5fd-4748-9692-e9dfe659ee63" providerId="ADAL" clId="{91415491-A1AE-4FDF-9C7C-A3BF63835F62}" dt="2025-04-25T17:24:01.281" v="473" actId="207"/>
        <pc:sldMkLst>
          <pc:docMk/>
          <pc:sldMk cId="3294918399" sldId="300"/>
        </pc:sldMkLst>
        <pc:graphicFrameChg chg="mod">
          <ac:chgData name="Awuah, Agatha" userId="e7375e97-f5fd-4748-9692-e9dfe659ee63" providerId="ADAL" clId="{91415491-A1AE-4FDF-9C7C-A3BF63835F62}" dt="2025-04-25T17:24:01.281" v="473" actId="207"/>
          <ac:graphicFrameMkLst>
            <pc:docMk/>
            <pc:sldMk cId="3294918399" sldId="300"/>
            <ac:graphicFrameMk id="7" creationId="{DDBE3CF8-96A6-FBFB-29FD-002AC5C687E3}"/>
          </ac:graphicFrameMkLst>
        </pc:graphicFrameChg>
      </pc:sldChg>
      <pc:sldChg chg="addSp delSp modSp mod">
        <pc:chgData name="Awuah, Agatha" userId="e7375e97-f5fd-4748-9692-e9dfe659ee63" providerId="ADAL" clId="{91415491-A1AE-4FDF-9C7C-A3BF63835F62}" dt="2025-04-25T15:57:47.818" v="15" actId="113"/>
        <pc:sldMkLst>
          <pc:docMk/>
          <pc:sldMk cId="884030" sldId="303"/>
        </pc:sldMkLst>
        <pc:spChg chg="mod">
          <ac:chgData name="Awuah, Agatha" userId="e7375e97-f5fd-4748-9692-e9dfe659ee63" providerId="ADAL" clId="{91415491-A1AE-4FDF-9C7C-A3BF63835F62}" dt="2025-04-25T13:56:20.198" v="1" actId="20577"/>
          <ac:spMkLst>
            <pc:docMk/>
            <pc:sldMk cId="884030" sldId="303"/>
            <ac:spMk id="2" creationId="{E52D0BBB-60E1-E0B3-08B6-40C1FB965E87}"/>
          </ac:spMkLst>
        </pc:spChg>
        <pc:spChg chg="add del mod">
          <ac:chgData name="Awuah, Agatha" userId="e7375e97-f5fd-4748-9692-e9dfe659ee63" providerId="ADAL" clId="{91415491-A1AE-4FDF-9C7C-A3BF63835F62}" dt="2025-04-25T15:56:15.654" v="3"/>
          <ac:spMkLst>
            <pc:docMk/>
            <pc:sldMk cId="884030" sldId="303"/>
            <ac:spMk id="6" creationId="{CB37B58C-5FAD-37CB-79AA-E4BC81268F79}"/>
          </ac:spMkLst>
        </pc:spChg>
        <pc:graphicFrameChg chg="add mod">
          <ac:chgData name="Awuah, Agatha" userId="e7375e97-f5fd-4748-9692-e9dfe659ee63" providerId="ADAL" clId="{91415491-A1AE-4FDF-9C7C-A3BF63835F62}" dt="2025-04-25T15:57:47.818" v="15" actId="113"/>
          <ac:graphicFrameMkLst>
            <pc:docMk/>
            <pc:sldMk cId="884030" sldId="303"/>
            <ac:graphicFrameMk id="7" creationId="{0E589884-F41D-4544-A6FA-81B29B770AC5}"/>
          </ac:graphicFrameMkLst>
        </pc:graphicFrameChg>
        <pc:graphicFrameChg chg="del">
          <ac:chgData name="Awuah, Agatha" userId="e7375e97-f5fd-4748-9692-e9dfe659ee63" providerId="ADAL" clId="{91415491-A1AE-4FDF-9C7C-A3BF63835F62}" dt="2025-04-25T15:56:12.765" v="2" actId="478"/>
          <ac:graphicFrameMkLst>
            <pc:docMk/>
            <pc:sldMk cId="884030" sldId="303"/>
            <ac:graphicFrameMk id="8" creationId="{72E93518-A18F-7662-C3B7-7A6A06849F40}"/>
          </ac:graphicFrameMkLst>
        </pc:graphicFrameChg>
      </pc:sldChg>
    </pc:docChg>
  </pc:docChgLst>
  <pc:docChgLst>
    <pc:chgData name="Awuah, Agatha" userId="e7375e97-f5fd-4748-9692-e9dfe659ee63" providerId="ADAL" clId="{6D2FEB3A-285B-4177-9C5C-2AAF2C287FB5}"/>
    <pc:docChg chg="custSel addSld delSld modSld">
      <pc:chgData name="Awuah, Agatha" userId="e7375e97-f5fd-4748-9692-e9dfe659ee63" providerId="ADAL" clId="{6D2FEB3A-285B-4177-9C5C-2AAF2C287FB5}" dt="2025-04-03T19:49:38.604" v="86" actId="13822"/>
      <pc:docMkLst>
        <pc:docMk/>
      </pc:docMkLst>
      <pc:sldChg chg="modSp mod">
        <pc:chgData name="Awuah, Agatha" userId="e7375e97-f5fd-4748-9692-e9dfe659ee63" providerId="ADAL" clId="{6D2FEB3A-285B-4177-9C5C-2AAF2C287FB5}" dt="2025-04-03T18:58:28.192" v="2" actId="6549"/>
        <pc:sldMkLst>
          <pc:docMk/>
          <pc:sldMk cId="581541211" sldId="270"/>
        </pc:sldMkLst>
        <pc:spChg chg="mod">
          <ac:chgData name="Awuah, Agatha" userId="e7375e97-f5fd-4748-9692-e9dfe659ee63" providerId="ADAL" clId="{6D2FEB3A-285B-4177-9C5C-2AAF2C287FB5}" dt="2025-04-03T18:58:28.192" v="2" actId="6549"/>
          <ac:spMkLst>
            <pc:docMk/>
            <pc:sldMk cId="581541211" sldId="270"/>
            <ac:spMk id="16" creationId="{B463946C-94EC-490D-74C2-DD3BF942F75A}"/>
          </ac:spMkLst>
        </pc:spChg>
      </pc:sldChg>
      <pc:sldChg chg="modSp mod">
        <pc:chgData name="Awuah, Agatha" userId="e7375e97-f5fd-4748-9692-e9dfe659ee63" providerId="ADAL" clId="{6D2FEB3A-285B-4177-9C5C-2AAF2C287FB5}" dt="2025-04-03T18:59:06.982" v="4" actId="6549"/>
        <pc:sldMkLst>
          <pc:docMk/>
          <pc:sldMk cId="2941794539" sldId="302"/>
        </pc:sldMkLst>
        <pc:spChg chg="mod">
          <ac:chgData name="Awuah, Agatha" userId="e7375e97-f5fd-4748-9692-e9dfe659ee63" providerId="ADAL" clId="{6D2FEB3A-285B-4177-9C5C-2AAF2C287FB5}" dt="2025-04-03T18:59:06.982" v="4" actId="6549"/>
          <ac:spMkLst>
            <pc:docMk/>
            <pc:sldMk cId="2941794539" sldId="302"/>
            <ac:spMk id="12" creationId="{00000000-0000-0000-0000-000000000000}"/>
          </ac:spMkLst>
        </pc:spChg>
      </pc:sldChg>
      <pc:sldChg chg="addSp delSp modSp mod">
        <pc:chgData name="Awuah, Agatha" userId="e7375e97-f5fd-4748-9692-e9dfe659ee63" providerId="ADAL" clId="{6D2FEB3A-285B-4177-9C5C-2AAF2C287FB5}" dt="2025-04-03T19:49:38.604" v="86" actId="13822"/>
        <pc:sldMkLst>
          <pc:docMk/>
          <pc:sldMk cId="884030" sldId="303"/>
        </pc:sldMkLst>
        <pc:spChg chg="add del mod">
          <ac:chgData name="Awuah, Agatha" userId="e7375e97-f5fd-4748-9692-e9dfe659ee63" providerId="ADAL" clId="{6D2FEB3A-285B-4177-9C5C-2AAF2C287FB5}" dt="2025-04-03T19:48:02.648" v="80"/>
          <ac:spMkLst>
            <pc:docMk/>
            <pc:sldMk cId="884030" sldId="303"/>
            <ac:spMk id="7" creationId="{CE6E4189-8D33-ECFE-4649-25507E46652E}"/>
          </ac:spMkLst>
        </pc:spChg>
        <pc:spChg chg="add mod">
          <ac:chgData name="Awuah, Agatha" userId="e7375e97-f5fd-4748-9692-e9dfe659ee63" providerId="ADAL" clId="{6D2FEB3A-285B-4177-9C5C-2AAF2C287FB5}" dt="2025-04-03T19:49:38.604" v="86" actId="13822"/>
          <ac:spMkLst>
            <pc:docMk/>
            <pc:sldMk cId="884030" sldId="303"/>
            <ac:spMk id="9" creationId="{5539009E-DDA8-92A7-874A-B5AF758AD44F}"/>
          </ac:spMkLst>
        </pc:spChg>
        <pc:graphicFrameChg chg="del">
          <ac:chgData name="Awuah, Agatha" userId="e7375e97-f5fd-4748-9692-e9dfe659ee63" providerId="ADAL" clId="{6D2FEB3A-285B-4177-9C5C-2AAF2C287FB5}" dt="2025-04-03T19:47:55.955" v="79" actId="478"/>
          <ac:graphicFrameMkLst>
            <pc:docMk/>
            <pc:sldMk cId="884030" sldId="303"/>
            <ac:graphicFrameMk id="6" creationId="{0E589884-F41D-4544-A6FA-81B29B770AC5}"/>
          </ac:graphicFrameMkLst>
        </pc:graphicFrameChg>
        <pc:graphicFrameChg chg="add mod">
          <ac:chgData name="Awuah, Agatha" userId="e7375e97-f5fd-4748-9692-e9dfe659ee63" providerId="ADAL" clId="{6D2FEB3A-285B-4177-9C5C-2AAF2C287FB5}" dt="2025-04-03T19:49:19.560" v="83" actId="6549"/>
          <ac:graphicFrameMkLst>
            <pc:docMk/>
            <pc:sldMk cId="884030" sldId="303"/>
            <ac:graphicFrameMk id="8" creationId="{72E93518-A18F-7662-C3B7-7A6A06849F40}"/>
          </ac:graphicFrameMkLst>
        </pc:graphicFrameChg>
      </pc:sldChg>
      <pc:sldChg chg="addSp delSp modSp new del mod">
        <pc:chgData name="Awuah, Agatha" userId="e7375e97-f5fd-4748-9692-e9dfe659ee63" providerId="ADAL" clId="{6D2FEB3A-285B-4177-9C5C-2AAF2C287FB5}" dt="2025-04-03T19:48:42.538" v="81" actId="47"/>
        <pc:sldMkLst>
          <pc:docMk/>
          <pc:sldMk cId="952250709" sldId="304"/>
        </pc:sldMkLst>
        <pc:spChg chg="add del mod">
          <ac:chgData name="Awuah, Agatha" userId="e7375e97-f5fd-4748-9692-e9dfe659ee63" providerId="ADAL" clId="{6D2FEB3A-285B-4177-9C5C-2AAF2C287FB5}" dt="2025-04-03T19:29:46.818" v="23" actId="6549"/>
          <ac:spMkLst>
            <pc:docMk/>
            <pc:sldMk cId="952250709" sldId="304"/>
            <ac:spMk id="2" creationId="{DCBA0513-6EEC-9183-0707-3557D08016C0}"/>
          </ac:spMkLst>
        </pc:spChg>
        <pc:spChg chg="del">
          <ac:chgData name="Awuah, Agatha" userId="e7375e97-f5fd-4748-9692-e9dfe659ee63" providerId="ADAL" clId="{6D2FEB3A-285B-4177-9C5C-2AAF2C287FB5}" dt="2025-04-03T19:45:00.873" v="24"/>
          <ac:spMkLst>
            <pc:docMk/>
            <pc:sldMk cId="952250709" sldId="304"/>
            <ac:spMk id="3" creationId="{F8D0C9B1-3123-0A9C-D000-1F86D3AAAC27}"/>
          </ac:spMkLst>
        </pc:spChg>
        <pc:spChg chg="add del mod">
          <ac:chgData name="Awuah, Agatha" userId="e7375e97-f5fd-4748-9692-e9dfe659ee63" providerId="ADAL" clId="{6D2FEB3A-285B-4177-9C5C-2AAF2C287FB5}" dt="2025-04-03T19:23:18.211" v="7"/>
          <ac:spMkLst>
            <pc:docMk/>
            <pc:sldMk cId="952250709" sldId="304"/>
            <ac:spMk id="5" creationId="{808B0AB3-0A0A-97E8-AB18-F264F8EF159B}"/>
          </ac:spMkLst>
        </pc:spChg>
        <pc:spChg chg="add mod">
          <ac:chgData name="Awuah, Agatha" userId="e7375e97-f5fd-4748-9692-e9dfe659ee63" providerId="ADAL" clId="{6D2FEB3A-285B-4177-9C5C-2AAF2C287FB5}" dt="2025-04-03T19:23:45.556" v="11" actId="14100"/>
          <ac:spMkLst>
            <pc:docMk/>
            <pc:sldMk cId="952250709" sldId="304"/>
            <ac:spMk id="6" creationId="{8DE2C301-C536-C11C-D789-E2D3E534C9A1}"/>
          </ac:spMkLst>
        </pc:spChg>
        <pc:spChg chg="add mod">
          <ac:chgData name="Awuah, Agatha" userId="e7375e97-f5fd-4748-9692-e9dfe659ee63" providerId="ADAL" clId="{6D2FEB3A-285B-4177-9C5C-2AAF2C287FB5}" dt="2025-04-03T19:23:41.852" v="10" actId="14100"/>
          <ac:spMkLst>
            <pc:docMk/>
            <pc:sldMk cId="952250709" sldId="304"/>
            <ac:spMk id="7" creationId="{E839ACA3-2568-0DB7-0744-CFA189D13910}"/>
          </ac:spMkLst>
        </pc:spChg>
        <pc:spChg chg="add mod">
          <ac:chgData name="Awuah, Agatha" userId="e7375e97-f5fd-4748-9692-e9dfe659ee63" providerId="ADAL" clId="{6D2FEB3A-285B-4177-9C5C-2AAF2C287FB5}" dt="2025-04-03T19:46:35.927" v="75" actId="13822"/>
          <ac:spMkLst>
            <pc:docMk/>
            <pc:sldMk cId="952250709" sldId="304"/>
            <ac:spMk id="9" creationId="{30992867-DE1A-8761-0703-A2D5E2499D4D}"/>
          </ac:spMkLst>
        </pc:spChg>
        <pc:graphicFrameChg chg="add mod">
          <ac:chgData name="Awuah, Agatha" userId="e7375e97-f5fd-4748-9692-e9dfe659ee63" providerId="ADAL" clId="{6D2FEB3A-285B-4177-9C5C-2AAF2C287FB5}" dt="2025-04-03T19:46:57.166" v="78" actId="113"/>
          <ac:graphicFrameMkLst>
            <pc:docMk/>
            <pc:sldMk cId="952250709" sldId="304"/>
            <ac:graphicFrameMk id="8" creationId="{0E589884-F41D-4544-A6FA-81B29B770AC5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../embeddings/oleObject3.bin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oleObject" Target="../embeddings/oleObject4.bin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oleObject" Target="../embeddings/oleObject5.bin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oleObject" Target="../embeddings/oleObject6.bin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oleObject" Target="../embeddings/oleObject7.bin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oleObject" Target="../embeddings/oleObject8.bin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oleObject" Target="../embeddings/oleObject9.bin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oleObject" Target="../embeddings/oleObject10.bin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14.xml"/><Relationship Id="rId1" Type="http://schemas.microsoft.com/office/2011/relationships/chartStyle" Target="style14.xml"/><Relationship Id="rId4" Type="http://schemas.openxmlformats.org/officeDocument/2006/relationships/oleObject" Target="../embeddings/oleObject11.bin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1.xml"/><Relationship Id="rId2" Type="http://schemas.microsoft.com/office/2011/relationships/chartColorStyle" Target="colors15.xml"/><Relationship Id="rId1" Type="http://schemas.microsoft.com/office/2011/relationships/chartStyle" Target="style15.xml"/><Relationship Id="rId4" Type="http://schemas.openxmlformats.org/officeDocument/2006/relationships/oleObject" Target="../embeddings/oleObject12.bin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2.xml"/><Relationship Id="rId2" Type="http://schemas.microsoft.com/office/2011/relationships/chartColorStyle" Target="colors16.xml"/><Relationship Id="rId1" Type="http://schemas.microsoft.com/office/2011/relationships/chartStyle" Target="style16.xml"/><Relationship Id="rId4" Type="http://schemas.openxmlformats.org/officeDocument/2006/relationships/oleObject" Target="../embeddings/oleObject13.bin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3.xml"/><Relationship Id="rId2" Type="http://schemas.microsoft.com/office/2011/relationships/chartColorStyle" Target="colors17.xml"/><Relationship Id="rId1" Type="http://schemas.microsoft.com/office/2011/relationships/chartStyle" Target="style17.xml"/><Relationship Id="rId4" Type="http://schemas.openxmlformats.org/officeDocument/2006/relationships/oleObject" Target="../embeddings/oleObject14.bin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4.xml"/><Relationship Id="rId2" Type="http://schemas.microsoft.com/office/2011/relationships/chartColorStyle" Target="colors18.xml"/><Relationship Id="rId1" Type="http://schemas.microsoft.com/office/2011/relationships/chartStyle" Target="style18.xml"/><Relationship Id="rId4" Type="http://schemas.openxmlformats.org/officeDocument/2006/relationships/oleObject" Target="../embeddings/oleObject15.bin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5.xml"/><Relationship Id="rId2" Type="http://schemas.microsoft.com/office/2011/relationships/chartColorStyle" Target="colors19.xml"/><Relationship Id="rId1" Type="http://schemas.microsoft.com/office/2011/relationships/chartStyle" Target="style19.xml"/><Relationship Id="rId4" Type="http://schemas.openxmlformats.org/officeDocument/2006/relationships/oleObject" Target="../embeddings/oleObject16.bin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6.xml"/><Relationship Id="rId2" Type="http://schemas.microsoft.com/office/2011/relationships/chartColorStyle" Target="colors20.xml"/><Relationship Id="rId1" Type="http://schemas.microsoft.com/office/2011/relationships/chartStyle" Target="style20.xml"/><Relationship Id="rId4" Type="http://schemas.openxmlformats.org/officeDocument/2006/relationships/oleObject" Target="../embeddings/oleObject17.bin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7.xml"/><Relationship Id="rId2" Type="http://schemas.microsoft.com/office/2011/relationships/chartColorStyle" Target="colors21.xml"/><Relationship Id="rId1" Type="http://schemas.microsoft.com/office/2011/relationships/chartStyle" Target="style21.xml"/><Relationship Id="rId4" Type="http://schemas.openxmlformats.org/officeDocument/2006/relationships/oleObject" Target="../embeddings/oleObject18.bin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8.xml"/><Relationship Id="rId2" Type="http://schemas.microsoft.com/office/2011/relationships/chartColorStyle" Target="colors22.xml"/><Relationship Id="rId1" Type="http://schemas.microsoft.com/office/2011/relationships/chartStyle" Target="style22.xml"/><Relationship Id="rId4" Type="http://schemas.openxmlformats.org/officeDocument/2006/relationships/oleObject" Target="../embeddings/oleObject19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Sheet1!$B$3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ysClr val="window" lastClr="FFFFFF">
                  <a:lumMod val="50000"/>
                </a:sys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A86-4043-9D20-832BAB975230}"/>
              </c:ext>
            </c:extLst>
          </c:dPt>
          <c:dPt>
            <c:idx val="1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AA86-4043-9D20-832BAB975230}"/>
              </c:ext>
            </c:extLst>
          </c:dPt>
          <c:dPt>
            <c:idx val="3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A86-4043-9D20-832BAB97523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Sheet1!$A$4:$A$7</c:f>
              <c:strCache>
                <c:ptCount val="4"/>
                <c:pt idx="0">
                  <c:v>F'22-SP'23 (Baseline)</c:v>
                </c:pt>
                <c:pt idx="1">
                  <c:v>F'23-SP'24</c:v>
                </c:pt>
                <c:pt idx="3">
                  <c:v>F'27 - SP'28 (Target) </c:v>
                </c:pt>
              </c:strCache>
            </c:strRef>
          </c:cat>
          <c:val>
            <c:numRef>
              <c:f>Sheet1!$B$4:$B$7</c:f>
              <c:numCache>
                <c:formatCode>0.0%</c:formatCode>
                <c:ptCount val="4"/>
                <c:pt idx="0">
                  <c:v>0.77600000000000002</c:v>
                </c:pt>
                <c:pt idx="1">
                  <c:v>0.79600000000000004</c:v>
                </c:pt>
                <c:pt idx="3">
                  <c:v>0.85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86-4043-9D20-832BAB9752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22442431"/>
        <c:axId val="1722442911"/>
      </c:barChart>
      <c:catAx>
        <c:axId val="17224424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2442911"/>
        <c:crosses val="autoZero"/>
        <c:auto val="1"/>
        <c:lblAlgn val="ctr"/>
        <c:lblOffset val="100"/>
        <c:noMultiLvlLbl val="0"/>
      </c:catAx>
      <c:valAx>
        <c:axId val="1722442911"/>
        <c:scaling>
          <c:orientation val="minMax"/>
          <c:max val="1"/>
          <c:min val="0"/>
        </c:scaling>
        <c:delete val="0"/>
        <c:axPos val="l"/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2442431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B9F-4300-9128-C4F940658222}"/>
              </c:ext>
            </c:extLst>
          </c:dPt>
          <c:dPt>
            <c:idx val="1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9B9F-4300-9128-C4F940658222}"/>
              </c:ext>
            </c:extLst>
          </c:dPt>
          <c:dPt>
            <c:idx val="3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B9F-4300-9128-C4F94065822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Sheet1!$A$21:$A$24</c:f>
              <c:strCache>
                <c:ptCount val="4"/>
                <c:pt idx="0">
                  <c:v>F'22-F'23 (Baseline)</c:v>
                </c:pt>
                <c:pt idx="1">
                  <c:v>F'23-F'24</c:v>
                </c:pt>
                <c:pt idx="3">
                  <c:v>F'27-F'28 (Target)</c:v>
                </c:pt>
              </c:strCache>
            </c:strRef>
          </c:cat>
          <c:val>
            <c:numRef>
              <c:f>Sheet1!$B$21:$B$24</c:f>
              <c:numCache>
                <c:formatCode>0.0%</c:formatCode>
                <c:ptCount val="4"/>
                <c:pt idx="0">
                  <c:v>0.53500000000000003</c:v>
                </c:pt>
                <c:pt idx="1">
                  <c:v>0.54600000000000004</c:v>
                </c:pt>
                <c:pt idx="3">
                  <c:v>0.58499999999999996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9F-4300-9128-C4F9406582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32609167"/>
        <c:axId val="1932607727"/>
      </c:barChart>
      <c:catAx>
        <c:axId val="19326091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32607727"/>
        <c:crosses val="autoZero"/>
        <c:auto val="1"/>
        <c:lblAlgn val="ctr"/>
        <c:lblOffset val="100"/>
        <c:noMultiLvlLbl val="0"/>
      </c:catAx>
      <c:valAx>
        <c:axId val="1932607727"/>
        <c:scaling>
          <c:orientation val="minMax"/>
          <c:max val="1"/>
          <c:min val="0"/>
        </c:scaling>
        <c:delete val="0"/>
        <c:axPos val="l"/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32609167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4A0-4311-8F3A-AC0A1B9FD871}"/>
              </c:ext>
            </c:extLst>
          </c:dPt>
          <c:dPt>
            <c:idx val="1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74A0-4311-8F3A-AC0A1B9FD871}"/>
              </c:ext>
            </c:extLst>
          </c:dPt>
          <c:dPt>
            <c:idx val="3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4A0-4311-8F3A-AC0A1B9FD87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Sheet1!$A$41:$A$44</c:f>
              <c:strCache>
                <c:ptCount val="4"/>
                <c:pt idx="0">
                  <c:v>F'20-SU'23 (Baseline)</c:v>
                </c:pt>
                <c:pt idx="1">
                  <c:v>F'21-SU'24</c:v>
                </c:pt>
                <c:pt idx="3">
                  <c:v>F'25-SU'28 (Target)</c:v>
                </c:pt>
              </c:strCache>
            </c:strRef>
          </c:cat>
          <c:val>
            <c:numRef>
              <c:f>Sheet1!$B$41:$B$44</c:f>
              <c:numCache>
                <c:formatCode>0.0%</c:formatCode>
                <c:ptCount val="4"/>
                <c:pt idx="0">
                  <c:v>0.251</c:v>
                </c:pt>
                <c:pt idx="1">
                  <c:v>0.27600000000000002</c:v>
                </c:pt>
                <c:pt idx="3">
                  <c:v>0.29499999999999998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A0-4311-8F3A-AC0A1B9FD8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61572479"/>
        <c:axId val="1661572959"/>
      </c:barChart>
      <c:catAx>
        <c:axId val="16615724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1572959"/>
        <c:crosses val="autoZero"/>
        <c:auto val="1"/>
        <c:lblAlgn val="ctr"/>
        <c:lblOffset val="100"/>
        <c:noMultiLvlLbl val="0"/>
      </c:catAx>
      <c:valAx>
        <c:axId val="1661572959"/>
        <c:scaling>
          <c:orientation val="minMax"/>
          <c:max val="1"/>
          <c:min val="0"/>
        </c:scaling>
        <c:delete val="0"/>
        <c:axPos val="l"/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1572479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[Workbook.xlsx]Sheet1!$B$58</c:f>
              <c:strCache>
                <c:ptCount val="1"/>
                <c:pt idx="0">
                  <c:v>URM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[Workbook.xlsx]Sheet1!$A$59:$A$62</c:f>
              <c:strCache>
                <c:ptCount val="4"/>
                <c:pt idx="0">
                  <c:v>F'22-F'23 (Baseline)</c:v>
                </c:pt>
                <c:pt idx="1">
                  <c:v>F'23-F'24</c:v>
                </c:pt>
                <c:pt idx="3">
                  <c:v>F'27-F'28 (Target)</c:v>
                </c:pt>
              </c:strCache>
            </c:strRef>
          </c:cat>
          <c:val>
            <c:numRef>
              <c:f>[Workbook.xlsx]Sheet1!$B$59:$B$62</c:f>
              <c:numCache>
                <c:formatCode>0.0%</c:formatCode>
                <c:ptCount val="4"/>
                <c:pt idx="0">
                  <c:v>0.432</c:v>
                </c:pt>
                <c:pt idx="1">
                  <c:v>0.44</c:v>
                </c:pt>
                <c:pt idx="3">
                  <c:v>0.56100000000000005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B6-4488-BE08-0238975E2667}"/>
            </c:ext>
          </c:extLst>
        </c:ser>
        <c:ser>
          <c:idx val="1"/>
          <c:order val="1"/>
          <c:tx>
            <c:strRef>
              <c:f>[Workbook.xlsx]Sheet1!$C$58</c:f>
              <c:strCache>
                <c:ptCount val="1"/>
                <c:pt idx="0">
                  <c:v>Non-URM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[Workbook.xlsx]Sheet1!$A$59:$A$62</c:f>
              <c:strCache>
                <c:ptCount val="4"/>
                <c:pt idx="0">
                  <c:v>F'22-F'23 (Baseline)</c:v>
                </c:pt>
                <c:pt idx="1">
                  <c:v>F'23-F'24</c:v>
                </c:pt>
                <c:pt idx="3">
                  <c:v>F'27-F'28 (Target)</c:v>
                </c:pt>
              </c:strCache>
            </c:strRef>
          </c:cat>
          <c:val>
            <c:numRef>
              <c:f>[Workbook.xlsx]Sheet1!$C$59:$C$62</c:f>
              <c:numCache>
                <c:formatCode>0.0%</c:formatCode>
                <c:ptCount val="4"/>
                <c:pt idx="0">
                  <c:v>0.58899999999999997</c:v>
                </c:pt>
                <c:pt idx="1">
                  <c:v>0.60299999999999998</c:v>
                </c:pt>
                <c:pt idx="3">
                  <c:v>0.63900000000000001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BB6-4488-BE08-0238975E26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5488079"/>
        <c:axId val="375486639"/>
      </c:barChart>
      <c:catAx>
        <c:axId val="3754880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486639"/>
        <c:crosses val="autoZero"/>
        <c:auto val="1"/>
        <c:lblAlgn val="ctr"/>
        <c:lblOffset val="100"/>
        <c:noMultiLvlLbl val="0"/>
      </c:catAx>
      <c:valAx>
        <c:axId val="375486639"/>
        <c:scaling>
          <c:orientation val="minMax"/>
          <c:max val="1"/>
        </c:scaling>
        <c:delete val="0"/>
        <c:axPos val="l"/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488079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[Workbook.xlsx]Sheet1!$B$74</c:f>
              <c:strCache>
                <c:ptCount val="1"/>
                <c:pt idx="0">
                  <c:v>Gap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EBF8-43EE-B0AF-A297971D6FE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[Workbook.xlsx]Sheet1!$A$75:$A$78</c:f>
              <c:strCache>
                <c:ptCount val="4"/>
                <c:pt idx="0">
                  <c:v>F'22-F'23 (Baseline)</c:v>
                </c:pt>
                <c:pt idx="1">
                  <c:v>F'23-F'24</c:v>
                </c:pt>
                <c:pt idx="3">
                  <c:v>F'27-F'28 (Target)</c:v>
                </c:pt>
              </c:strCache>
            </c:strRef>
          </c:cat>
          <c:val>
            <c:numRef>
              <c:f>[Workbook.xlsx]Sheet1!$B$75:$B$78</c:f>
              <c:numCache>
                <c:formatCode>0.0%</c:formatCode>
                <c:ptCount val="4"/>
                <c:pt idx="0">
                  <c:v>0.15699999999999997</c:v>
                </c:pt>
                <c:pt idx="1">
                  <c:v>0.16299999999999998</c:v>
                </c:pt>
                <c:pt idx="3">
                  <c:v>7.7999999999999958E-2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9B-49B6-8AFE-112F82B517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73283472"/>
        <c:axId val="773285872"/>
      </c:barChart>
      <c:catAx>
        <c:axId val="773283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3285872"/>
        <c:crosses val="autoZero"/>
        <c:auto val="1"/>
        <c:lblAlgn val="ctr"/>
        <c:lblOffset val="100"/>
        <c:noMultiLvlLbl val="0"/>
      </c:catAx>
      <c:valAx>
        <c:axId val="773285872"/>
        <c:scaling>
          <c:orientation val="minMax"/>
          <c:max val="0.2"/>
        </c:scaling>
        <c:delete val="0"/>
        <c:axPos val="l"/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32834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[Workbook.xlsx]Sheet1!$B$95</c:f>
              <c:strCache>
                <c:ptCount val="1"/>
                <c:pt idx="0">
                  <c:v>First-Gen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[Workbook.xlsx]Sheet1!$A$96:$A$99</c:f>
              <c:strCache>
                <c:ptCount val="4"/>
                <c:pt idx="0">
                  <c:v>F'22-F'23 (Baseline)</c:v>
                </c:pt>
                <c:pt idx="1">
                  <c:v>F'23-F'24</c:v>
                </c:pt>
                <c:pt idx="3">
                  <c:v>F'27-F'28 (Target)</c:v>
                </c:pt>
              </c:strCache>
            </c:strRef>
          </c:cat>
          <c:val>
            <c:numRef>
              <c:f>[Workbook.xlsx]Sheet1!$B$96:$B$99</c:f>
              <c:numCache>
                <c:formatCode>0.0%</c:formatCode>
                <c:ptCount val="4"/>
                <c:pt idx="0">
                  <c:v>0.44500000000000001</c:v>
                </c:pt>
                <c:pt idx="1">
                  <c:v>0.48899999999999999</c:v>
                </c:pt>
                <c:pt idx="3">
                  <c:v>0.56899999999999995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B4-42C1-9A30-1F7A3A34507C}"/>
            </c:ext>
          </c:extLst>
        </c:ser>
        <c:ser>
          <c:idx val="1"/>
          <c:order val="1"/>
          <c:tx>
            <c:strRef>
              <c:f>[Workbook.xlsx]Sheet1!$C$95</c:f>
              <c:strCache>
                <c:ptCount val="1"/>
                <c:pt idx="0">
                  <c:v>Not-First-Gen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[Workbook.xlsx]Sheet1!$A$96:$A$99</c:f>
              <c:strCache>
                <c:ptCount val="4"/>
                <c:pt idx="0">
                  <c:v>F'22-F'23 (Baseline)</c:v>
                </c:pt>
                <c:pt idx="1">
                  <c:v>F'23-F'24</c:v>
                </c:pt>
                <c:pt idx="3">
                  <c:v>F'27-F'28 (Target)</c:v>
                </c:pt>
              </c:strCache>
            </c:strRef>
          </c:cat>
          <c:val>
            <c:numRef>
              <c:f>[Workbook.xlsx]Sheet1!$C$96:$C$99</c:f>
              <c:numCache>
                <c:formatCode>0.0%</c:formatCode>
                <c:ptCount val="4"/>
                <c:pt idx="0">
                  <c:v>0.59299999999999997</c:v>
                </c:pt>
                <c:pt idx="1">
                  <c:v>0.57299999999999995</c:v>
                </c:pt>
                <c:pt idx="3">
                  <c:v>0.64300000000000002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B4-42C1-9A30-1F7A3A3450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07330591"/>
        <c:axId val="907330111"/>
      </c:barChart>
      <c:catAx>
        <c:axId val="9073305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07330111"/>
        <c:crosses val="autoZero"/>
        <c:auto val="1"/>
        <c:lblAlgn val="ctr"/>
        <c:lblOffset val="100"/>
        <c:noMultiLvlLbl val="0"/>
      </c:catAx>
      <c:valAx>
        <c:axId val="907330111"/>
        <c:scaling>
          <c:orientation val="minMax"/>
          <c:max val="1"/>
        </c:scaling>
        <c:delete val="0"/>
        <c:axPos val="l"/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07330591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[Workbook.xlsx]Sheet1!$B$102</c:f>
              <c:strCache>
                <c:ptCount val="1"/>
                <c:pt idx="0">
                  <c:v>Gap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2D78-4DE6-9D0E-1770B6A7A6B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[Workbook.xlsx]Sheet1!$A$103:$A$106</c:f>
              <c:strCache>
                <c:ptCount val="4"/>
                <c:pt idx="0">
                  <c:v>F'22-F'23 (Baseline)</c:v>
                </c:pt>
                <c:pt idx="1">
                  <c:v>F'23-F'24</c:v>
                </c:pt>
                <c:pt idx="3">
                  <c:v>F'27-F'28 (Target)</c:v>
                </c:pt>
              </c:strCache>
            </c:strRef>
          </c:cat>
          <c:val>
            <c:numRef>
              <c:f>[Workbook.xlsx]Sheet1!$B$103:$B$106</c:f>
              <c:numCache>
                <c:formatCode>0.0%</c:formatCode>
                <c:ptCount val="4"/>
                <c:pt idx="0">
                  <c:v>0.14799999999999996</c:v>
                </c:pt>
                <c:pt idx="1">
                  <c:v>8.3999999999999964E-2</c:v>
                </c:pt>
                <c:pt idx="3">
                  <c:v>7.4000000000000066E-2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D5-4230-8BB0-72344D498A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12117663"/>
        <c:axId val="1412119583"/>
      </c:barChart>
      <c:catAx>
        <c:axId val="14121176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12119583"/>
        <c:crosses val="autoZero"/>
        <c:auto val="1"/>
        <c:lblAlgn val="ctr"/>
        <c:lblOffset val="100"/>
        <c:noMultiLvlLbl val="0"/>
      </c:catAx>
      <c:valAx>
        <c:axId val="1412119583"/>
        <c:scaling>
          <c:orientation val="minMax"/>
          <c:max val="0.2"/>
        </c:scaling>
        <c:delete val="0"/>
        <c:axPos val="l"/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121176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[Workbook.xlsx]Sheet1!$B$132</c:f>
              <c:strCache>
                <c:ptCount val="1"/>
                <c:pt idx="0">
                  <c:v>URM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[Workbook.xlsx]Sheet1!$A$133:$A$136</c:f>
              <c:strCache>
                <c:ptCount val="4"/>
                <c:pt idx="0">
                  <c:v>F'20-SU'23 (Baseline)</c:v>
                </c:pt>
                <c:pt idx="1">
                  <c:v>F'21-SU'24</c:v>
                </c:pt>
                <c:pt idx="3">
                  <c:v>F'25-SU'28 (Target)</c:v>
                </c:pt>
              </c:strCache>
            </c:strRef>
          </c:cat>
          <c:val>
            <c:numRef>
              <c:f>[Workbook.xlsx]Sheet1!$B$133:$B$136</c:f>
              <c:numCache>
                <c:formatCode>0.0%</c:formatCode>
                <c:ptCount val="4"/>
                <c:pt idx="0">
                  <c:v>0.16500000000000001</c:v>
                </c:pt>
                <c:pt idx="1">
                  <c:v>0.159</c:v>
                </c:pt>
                <c:pt idx="3">
                  <c:v>0.28000000000000003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1B-49CF-89D7-6C904DAC9EDB}"/>
            </c:ext>
          </c:extLst>
        </c:ser>
        <c:ser>
          <c:idx val="1"/>
          <c:order val="1"/>
          <c:tx>
            <c:strRef>
              <c:f>[Workbook.xlsx]Sheet1!$C$132</c:f>
              <c:strCache>
                <c:ptCount val="1"/>
                <c:pt idx="0">
                  <c:v>Non-URM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[Workbook.xlsx]Sheet1!$A$133:$A$136</c:f>
              <c:strCache>
                <c:ptCount val="4"/>
                <c:pt idx="0">
                  <c:v>F'20-SU'23 (Baseline)</c:v>
                </c:pt>
                <c:pt idx="1">
                  <c:v>F'21-SU'24</c:v>
                </c:pt>
                <c:pt idx="3">
                  <c:v>F'25-SU'28 (Target)</c:v>
                </c:pt>
              </c:strCache>
            </c:strRef>
          </c:cat>
          <c:val>
            <c:numRef>
              <c:f>[Workbook.xlsx]Sheet1!$C$133:$C$136</c:f>
              <c:numCache>
                <c:formatCode>0.0%</c:formatCode>
                <c:ptCount val="4"/>
                <c:pt idx="0">
                  <c:v>0.29499999999999998</c:v>
                </c:pt>
                <c:pt idx="1">
                  <c:v>0.33800000000000002</c:v>
                </c:pt>
                <c:pt idx="3">
                  <c:v>0.34499999999999997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F1B-49CF-89D7-6C904DAC9E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12117183"/>
        <c:axId val="1412118623"/>
      </c:barChart>
      <c:catAx>
        <c:axId val="14121171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12118623"/>
        <c:crosses val="autoZero"/>
        <c:auto val="1"/>
        <c:lblAlgn val="ctr"/>
        <c:lblOffset val="100"/>
        <c:noMultiLvlLbl val="0"/>
      </c:catAx>
      <c:valAx>
        <c:axId val="1412118623"/>
        <c:scaling>
          <c:orientation val="minMax"/>
          <c:max val="1"/>
          <c:min val="0"/>
        </c:scaling>
        <c:delete val="0"/>
        <c:axPos val="l"/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121171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[Workbook.xlsx]Sheet1!$B$139</c:f>
              <c:strCache>
                <c:ptCount val="1"/>
                <c:pt idx="0">
                  <c:v>Gap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C420-4AC0-A8C0-87E36D5E18D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[Workbook.xlsx]Sheet1!$A$140:$A$143</c:f>
              <c:strCache>
                <c:ptCount val="4"/>
                <c:pt idx="0">
                  <c:v>F'20-SU'23 (Baseline)</c:v>
                </c:pt>
                <c:pt idx="1">
                  <c:v>F'21-SU'24</c:v>
                </c:pt>
                <c:pt idx="3">
                  <c:v>F'25-SU'28 (Target)</c:v>
                </c:pt>
              </c:strCache>
            </c:strRef>
          </c:cat>
          <c:val>
            <c:numRef>
              <c:f>[Workbook.xlsx]Sheet1!$B$140:$B$143</c:f>
              <c:numCache>
                <c:formatCode>0.0%</c:formatCode>
                <c:ptCount val="4"/>
                <c:pt idx="0">
                  <c:v>0.12999999999999998</c:v>
                </c:pt>
                <c:pt idx="1">
                  <c:v>0.17900000000000002</c:v>
                </c:pt>
                <c:pt idx="3">
                  <c:v>6.4999999999999947E-2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30-44DD-8F2C-547A473A51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71360847"/>
        <c:axId val="1471361327"/>
      </c:barChart>
      <c:catAx>
        <c:axId val="14713608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71361327"/>
        <c:crosses val="autoZero"/>
        <c:auto val="1"/>
        <c:lblAlgn val="ctr"/>
        <c:lblOffset val="100"/>
        <c:noMultiLvlLbl val="0"/>
      </c:catAx>
      <c:valAx>
        <c:axId val="1471361327"/>
        <c:scaling>
          <c:orientation val="minMax"/>
          <c:max val="0.30000000000000004"/>
        </c:scaling>
        <c:delete val="0"/>
        <c:axPos val="l"/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713608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[Workbook.xlsx]Sheet1!$B$167</c:f>
              <c:strCache>
                <c:ptCount val="1"/>
                <c:pt idx="0">
                  <c:v>Firs-Gen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[Workbook.xlsx]Sheet1!$A$168:$A$171</c:f>
              <c:strCache>
                <c:ptCount val="4"/>
                <c:pt idx="0">
                  <c:v>F'20-SU'23 (Baseline)</c:v>
                </c:pt>
                <c:pt idx="1">
                  <c:v>F'21-SU'24</c:v>
                </c:pt>
                <c:pt idx="3">
                  <c:v>F'25-SU'28 (Target)</c:v>
                </c:pt>
              </c:strCache>
            </c:strRef>
          </c:cat>
          <c:val>
            <c:numRef>
              <c:f>[Workbook.xlsx]Sheet1!$B$168:$B$171</c:f>
              <c:numCache>
                <c:formatCode>0.0%</c:formatCode>
                <c:ptCount val="4"/>
                <c:pt idx="0">
                  <c:v>0.189</c:v>
                </c:pt>
                <c:pt idx="1">
                  <c:v>0.2</c:v>
                </c:pt>
                <c:pt idx="3">
                  <c:v>0.28999999999999998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D3-4F15-93A7-2D0AE4A498B0}"/>
            </c:ext>
          </c:extLst>
        </c:ser>
        <c:ser>
          <c:idx val="1"/>
          <c:order val="1"/>
          <c:tx>
            <c:strRef>
              <c:f>[Workbook.xlsx]Sheet1!$C$167</c:f>
              <c:strCache>
                <c:ptCount val="1"/>
                <c:pt idx="0">
                  <c:v>Not-First Gen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[Workbook.xlsx]Sheet1!$A$168:$A$171</c:f>
              <c:strCache>
                <c:ptCount val="4"/>
                <c:pt idx="0">
                  <c:v>F'20-SU'23 (Baseline)</c:v>
                </c:pt>
                <c:pt idx="1">
                  <c:v>F'21-SU'24</c:v>
                </c:pt>
                <c:pt idx="3">
                  <c:v>F'25-SU'28 (Target)</c:v>
                </c:pt>
              </c:strCache>
            </c:strRef>
          </c:cat>
          <c:val>
            <c:numRef>
              <c:f>[Workbook.xlsx]Sheet1!$C$168:$C$171</c:f>
              <c:numCache>
                <c:formatCode>0.0%</c:formatCode>
                <c:ptCount val="4"/>
                <c:pt idx="0">
                  <c:v>0.311</c:v>
                </c:pt>
                <c:pt idx="1">
                  <c:v>0.33900000000000002</c:v>
                </c:pt>
                <c:pt idx="3">
                  <c:v>0.35099999999999998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D3-4F15-93A7-2D0AE4A498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48772831"/>
        <c:axId val="1548771871"/>
      </c:barChart>
      <c:catAx>
        <c:axId val="15487728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48771871"/>
        <c:crosses val="autoZero"/>
        <c:auto val="1"/>
        <c:lblAlgn val="ctr"/>
        <c:lblOffset val="100"/>
        <c:noMultiLvlLbl val="0"/>
      </c:catAx>
      <c:valAx>
        <c:axId val="1548771871"/>
        <c:scaling>
          <c:orientation val="minMax"/>
          <c:max val="1"/>
        </c:scaling>
        <c:delete val="0"/>
        <c:axPos val="l"/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4877283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BB34-4BEC-A7E7-ADDE5A16D54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[Workbook.xlsx]Sheet1!$A$175:$A$178</c:f>
              <c:strCache>
                <c:ptCount val="4"/>
                <c:pt idx="0">
                  <c:v>F'20-SU'23 (Baseline)</c:v>
                </c:pt>
                <c:pt idx="1">
                  <c:v>F'21-SU'24</c:v>
                </c:pt>
                <c:pt idx="3">
                  <c:v>F'25-SU'28 (Target)</c:v>
                </c:pt>
              </c:strCache>
            </c:strRef>
          </c:cat>
          <c:val>
            <c:numRef>
              <c:f>[Workbook.xlsx]Sheet1!$B$175:$B$178</c:f>
              <c:numCache>
                <c:formatCode>0.0%</c:formatCode>
                <c:ptCount val="4"/>
                <c:pt idx="0">
                  <c:v>0.122</c:v>
                </c:pt>
                <c:pt idx="1">
                  <c:v>0.13900000000000001</c:v>
                </c:pt>
                <c:pt idx="3">
                  <c:v>6.0999999999999999E-2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3A-4964-8C76-D1B48FAF96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76186079"/>
        <c:axId val="1476189439"/>
      </c:barChart>
      <c:catAx>
        <c:axId val="14761860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76189439"/>
        <c:crosses val="autoZero"/>
        <c:auto val="1"/>
        <c:lblAlgn val="ctr"/>
        <c:lblOffset val="100"/>
        <c:noMultiLvlLbl val="0"/>
      </c:catAx>
      <c:valAx>
        <c:axId val="1476189439"/>
        <c:scaling>
          <c:orientation val="minMax"/>
          <c:max val="0.2"/>
        </c:scaling>
        <c:delete val="0"/>
        <c:axPos val="l"/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7618607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3273-4670-86DE-1B3644B9BBB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[Workbook.xlsx]Sheet1!$A$204:$A$207</c:f>
              <c:strCache>
                <c:ptCount val="4"/>
                <c:pt idx="0">
                  <c:v>Fall 2022 (Baseline)</c:v>
                </c:pt>
                <c:pt idx="1">
                  <c:v>Fall 2023</c:v>
                </c:pt>
                <c:pt idx="3">
                  <c:v>Fall 2027 (Target)</c:v>
                </c:pt>
              </c:strCache>
            </c:strRef>
          </c:cat>
          <c:val>
            <c:numRef>
              <c:f>[Workbook.xlsx]Sheet1!$B$204:$B$207</c:f>
              <c:numCache>
                <c:formatCode>0.0%</c:formatCode>
                <c:ptCount val="4"/>
                <c:pt idx="0">
                  <c:v>0.35899999999999999</c:v>
                </c:pt>
                <c:pt idx="1">
                  <c:v>0.35799999999999998</c:v>
                </c:pt>
                <c:pt idx="3">
                  <c:v>0.40899999999999997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53-4112-A441-EB9D00BBD5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08902143"/>
        <c:axId val="1308901183"/>
      </c:barChart>
      <c:catAx>
        <c:axId val="13089021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08901183"/>
        <c:crosses val="autoZero"/>
        <c:auto val="1"/>
        <c:lblAlgn val="ctr"/>
        <c:lblOffset val="100"/>
        <c:noMultiLvlLbl val="0"/>
      </c:catAx>
      <c:valAx>
        <c:axId val="1308901183"/>
        <c:scaling>
          <c:orientation val="minMax"/>
          <c:max val="1"/>
          <c:min val="0"/>
        </c:scaling>
        <c:delete val="0"/>
        <c:axPos val="l"/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08902143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399B-4F09-83CF-5D16F930E3F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'[Workbook.xlsx]SUNY SSS'!$A$2:$A$6</c:f>
              <c:strCache>
                <c:ptCount val="5"/>
                <c:pt idx="0">
                  <c:v>Spring 2021 (Baseline)</c:v>
                </c:pt>
                <c:pt idx="1">
                  <c:v>Spring 2024</c:v>
                </c:pt>
                <c:pt idx="4">
                  <c:v>Spring 2028 (Target)</c:v>
                </c:pt>
              </c:strCache>
            </c:strRef>
          </c:cat>
          <c:val>
            <c:numRef>
              <c:f>'[Workbook.xlsx]SUNY SSS'!$B$2:$B$6</c:f>
              <c:numCache>
                <c:formatCode>0.0%</c:formatCode>
                <c:ptCount val="5"/>
                <c:pt idx="0">
                  <c:v>0.747</c:v>
                </c:pt>
                <c:pt idx="1">
                  <c:v>0.76</c:v>
                </c:pt>
                <c:pt idx="4">
                  <c:v>0.85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1D-4553-A0C6-3412FC1CA2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11245792"/>
        <c:axId val="2011243392"/>
      </c:barChart>
      <c:catAx>
        <c:axId val="2011245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11243392"/>
        <c:crosses val="autoZero"/>
        <c:auto val="1"/>
        <c:lblAlgn val="ctr"/>
        <c:lblOffset val="100"/>
        <c:noMultiLvlLbl val="0"/>
      </c:catAx>
      <c:valAx>
        <c:axId val="2011243392"/>
        <c:scaling>
          <c:orientation val="minMax"/>
          <c:max val="1"/>
          <c:min val="0"/>
        </c:scaling>
        <c:delete val="0"/>
        <c:axPos val="l"/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11245792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E01-4198-B522-8AA0BC8F129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'[Workbook.xlsx]SUNY SSS'!$A$13:$A$16</c:f>
              <c:strCache>
                <c:ptCount val="4"/>
                <c:pt idx="0">
                  <c:v>Spring 2021 (Baseline)</c:v>
                </c:pt>
                <c:pt idx="1">
                  <c:v>Spring 2024</c:v>
                </c:pt>
                <c:pt idx="3">
                  <c:v>Spring 2028 (Target)</c:v>
                </c:pt>
              </c:strCache>
            </c:strRef>
          </c:cat>
          <c:val>
            <c:numRef>
              <c:f>'[Workbook.xlsx]SUNY SSS'!$B$13:$B$16</c:f>
              <c:numCache>
                <c:formatCode>0.0%</c:formatCode>
                <c:ptCount val="4"/>
                <c:pt idx="0">
                  <c:v>0.77500000000000002</c:v>
                </c:pt>
                <c:pt idx="1">
                  <c:v>0.83199999999999996</c:v>
                </c:pt>
                <c:pt idx="3">
                  <c:v>0.85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01-4198-B522-8AA0BC8F12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9269200"/>
        <c:axId val="239270160"/>
      </c:barChart>
      <c:catAx>
        <c:axId val="239269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270160"/>
        <c:crosses val="autoZero"/>
        <c:auto val="1"/>
        <c:lblAlgn val="ctr"/>
        <c:lblOffset val="100"/>
        <c:noMultiLvlLbl val="0"/>
      </c:catAx>
      <c:valAx>
        <c:axId val="239270160"/>
        <c:scaling>
          <c:orientation val="minMax"/>
          <c:max val="1"/>
          <c:min val="0"/>
        </c:scaling>
        <c:delete val="0"/>
        <c:axPos val="l"/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269200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866-4D52-A804-387CDA19EE4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'[Workbook.xlsx]SUNY SSS'!$A$47:$A$50</c:f>
              <c:strCache>
                <c:ptCount val="4"/>
                <c:pt idx="0">
                  <c:v>Spring 2021 (Baseline)</c:v>
                </c:pt>
                <c:pt idx="1">
                  <c:v>Spring 2024</c:v>
                </c:pt>
                <c:pt idx="3">
                  <c:v>Spring 2028 (Target)</c:v>
                </c:pt>
              </c:strCache>
            </c:strRef>
          </c:cat>
          <c:val>
            <c:numRef>
              <c:f>'[Workbook.xlsx]SUNY SSS'!$B$47:$B$50</c:f>
              <c:numCache>
                <c:formatCode>0.0%</c:formatCode>
                <c:ptCount val="4"/>
                <c:pt idx="0">
                  <c:v>0.80500000000000005</c:v>
                </c:pt>
                <c:pt idx="1">
                  <c:v>0.84299999999999997</c:v>
                </c:pt>
                <c:pt idx="3">
                  <c:v>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66-4D52-A804-387CDA19EE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30557488"/>
        <c:axId val="1930557008"/>
      </c:barChart>
      <c:catAx>
        <c:axId val="1930557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30557008"/>
        <c:crosses val="autoZero"/>
        <c:auto val="1"/>
        <c:lblAlgn val="ctr"/>
        <c:lblOffset val="100"/>
        <c:noMultiLvlLbl val="0"/>
      </c:catAx>
      <c:valAx>
        <c:axId val="1930557008"/>
        <c:scaling>
          <c:orientation val="minMax"/>
          <c:min val="0"/>
        </c:scaling>
        <c:delete val="0"/>
        <c:axPos val="l"/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30557488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rgbClr val="FFFF00"/>
              </a:solidFill>
              <a:ln>
                <a:solidFill>
                  <a:srgbClr val="FFFF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895-4BEC-8BA4-2089CEB4163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'[Workbook.xlsx]SUNY SSS'!$A$66:$A$69</c:f>
              <c:strCache>
                <c:ptCount val="4"/>
                <c:pt idx="0">
                  <c:v>Spring 2021 (Baseline)</c:v>
                </c:pt>
                <c:pt idx="1">
                  <c:v>Spring 2024</c:v>
                </c:pt>
                <c:pt idx="3">
                  <c:v>Spring 2028 (Target)</c:v>
                </c:pt>
              </c:strCache>
            </c:strRef>
          </c:cat>
          <c:val>
            <c:numRef>
              <c:f>'[Workbook.xlsx]SUNY SSS'!$B$66:$B$69</c:f>
              <c:numCache>
                <c:formatCode>0.0%</c:formatCode>
                <c:ptCount val="4"/>
                <c:pt idx="0">
                  <c:v>0.77</c:v>
                </c:pt>
                <c:pt idx="1">
                  <c:v>0.77600000000000002</c:v>
                </c:pt>
                <c:pt idx="3">
                  <c:v>0.85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95-4BEC-8BA4-2089CEB416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9140480"/>
        <c:axId val="259133280"/>
      </c:barChart>
      <c:catAx>
        <c:axId val="259140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133280"/>
        <c:crosses val="autoZero"/>
        <c:auto val="1"/>
        <c:lblAlgn val="ctr"/>
        <c:lblOffset val="100"/>
        <c:noMultiLvlLbl val="0"/>
      </c:catAx>
      <c:valAx>
        <c:axId val="259133280"/>
        <c:scaling>
          <c:orientation val="minMax"/>
          <c:max val="1"/>
          <c:min val="0"/>
        </c:scaling>
        <c:delete val="0"/>
        <c:axPos val="l"/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1404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rgbClr val="ED7D31">
                  <a:lumMod val="40000"/>
                  <a:lumOff val="6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31B3-4739-8401-85FE3D2AA4D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[Workbook.xlsx]Sheet2!$A$2:$A$5</c:f>
              <c:strCache>
                <c:ptCount val="4"/>
                <c:pt idx="0">
                  <c:v>Fall 2023 (Baseline)</c:v>
                </c:pt>
                <c:pt idx="1">
                  <c:v>Fall 2024</c:v>
                </c:pt>
                <c:pt idx="3">
                  <c:v>Fall 2027 (Target)</c:v>
                </c:pt>
              </c:strCache>
            </c:strRef>
          </c:cat>
          <c:val>
            <c:numRef>
              <c:f>[Workbook.xlsx]Sheet2!$B$2:$B$5</c:f>
              <c:numCache>
                <c:formatCode>0%</c:formatCode>
                <c:ptCount val="4"/>
                <c:pt idx="1">
                  <c:v>1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F8-43C1-8E6A-9F1E5908DA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03440320"/>
        <c:axId val="2003440800"/>
      </c:barChart>
      <c:catAx>
        <c:axId val="2003440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03440800"/>
        <c:crosses val="autoZero"/>
        <c:auto val="1"/>
        <c:lblAlgn val="ctr"/>
        <c:lblOffset val="100"/>
        <c:noMultiLvlLbl val="0"/>
      </c:catAx>
      <c:valAx>
        <c:axId val="2003440800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034403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rgbClr val="ED7D31">
                  <a:lumMod val="40000"/>
                  <a:lumOff val="6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D97E-486B-A8FD-750089FF0E0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[Workbook.xlsx]Sheet2!$A$21:$A$23</c:f>
              <c:strCache>
                <c:ptCount val="3"/>
                <c:pt idx="0">
                  <c:v>Fall 2023 (Baseline)</c:v>
                </c:pt>
                <c:pt idx="2">
                  <c:v>Fall 2026 (Target)</c:v>
                </c:pt>
              </c:strCache>
            </c:strRef>
          </c:cat>
          <c:val>
            <c:numRef>
              <c:f>[Workbook.xlsx]Sheet2!$B$21:$B$23</c:f>
              <c:numCache>
                <c:formatCode>General</c:formatCode>
                <c:ptCount val="3"/>
                <c:pt idx="0" formatCode="0%">
                  <c:v>0.35</c:v>
                </c:pt>
                <c:pt idx="2" formatCode="0%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E3-4042-84AE-412E0750B9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61491584"/>
        <c:axId val="2061492544"/>
      </c:barChart>
      <c:catAx>
        <c:axId val="2061491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61492544"/>
        <c:crosses val="autoZero"/>
        <c:auto val="1"/>
        <c:lblAlgn val="ctr"/>
        <c:lblOffset val="100"/>
        <c:noMultiLvlLbl val="0"/>
      </c:catAx>
      <c:valAx>
        <c:axId val="2061492544"/>
        <c:scaling>
          <c:orientation val="minMax"/>
          <c:max val="1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614915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rgbClr val="ED7D31">
                  <a:lumMod val="40000"/>
                  <a:lumOff val="6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8F4B-4B73-A12F-F7372FDB485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[Workbook.xlsx]Sheet2!$A$43:$A$45</c:f>
              <c:strCache>
                <c:ptCount val="3"/>
                <c:pt idx="0">
                  <c:v>Fall 2023 (Baseline)</c:v>
                </c:pt>
                <c:pt idx="2">
                  <c:v>Fall 2026 (Target)</c:v>
                </c:pt>
              </c:strCache>
            </c:strRef>
          </c:cat>
          <c:val>
            <c:numRef>
              <c:f>[Workbook.xlsx]Sheet2!$B$43:$B$45</c:f>
              <c:numCache>
                <c:formatCode>General</c:formatCode>
                <c:ptCount val="3"/>
                <c:pt idx="0" formatCode="0%">
                  <c:v>0.57999999999999996</c:v>
                </c:pt>
                <c:pt idx="2" formatCode="0%">
                  <c:v>0.68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53-485D-8C3F-41B21B6D3E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75991040"/>
        <c:axId val="575990080"/>
      </c:barChart>
      <c:catAx>
        <c:axId val="575991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5990080"/>
        <c:crosses val="autoZero"/>
        <c:auto val="1"/>
        <c:lblAlgn val="ctr"/>
        <c:lblOffset val="100"/>
        <c:noMultiLvlLbl val="0"/>
      </c:catAx>
      <c:valAx>
        <c:axId val="575990080"/>
        <c:scaling>
          <c:orientation val="minMax"/>
          <c:max val="1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5991040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rgbClr val="ED7D31">
                  <a:lumMod val="40000"/>
                  <a:lumOff val="6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9559-4150-BEC9-7EA5F44E050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[Workbook.xlsx]Sheet2!$A$67:$A$69</c:f>
              <c:strCache>
                <c:ptCount val="3"/>
                <c:pt idx="0">
                  <c:v>Fall 2023 (Baseline)</c:v>
                </c:pt>
                <c:pt idx="2">
                  <c:v>Fall 2026 (Target)</c:v>
                </c:pt>
              </c:strCache>
            </c:strRef>
          </c:cat>
          <c:val>
            <c:numRef>
              <c:f>[Workbook.xlsx]Sheet2!$B$67:$B$69</c:f>
              <c:numCache>
                <c:formatCode>General</c:formatCode>
                <c:ptCount val="3"/>
                <c:pt idx="0" formatCode="0%">
                  <c:v>0.71</c:v>
                </c:pt>
                <c:pt idx="2" formatCode="0%">
                  <c:v>0.81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FC-4CD4-AE3C-DF45FE6A35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82052000"/>
        <c:axId val="582050080"/>
      </c:barChart>
      <c:catAx>
        <c:axId val="582052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2050080"/>
        <c:crosses val="autoZero"/>
        <c:auto val="1"/>
        <c:lblAlgn val="ctr"/>
        <c:lblOffset val="100"/>
        <c:noMultiLvlLbl val="0"/>
      </c:catAx>
      <c:valAx>
        <c:axId val="582050080"/>
        <c:scaling>
          <c:orientation val="minMax"/>
          <c:max val="1"/>
          <c:min val="0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20520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rgbClr val="ED7D31">
                  <a:lumMod val="40000"/>
                  <a:lumOff val="6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697D-4E94-91D0-0FC3D3A3FFF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[Workbook.xlsx]Sheet2!$A$90:$A$92</c:f>
              <c:strCache>
                <c:ptCount val="3"/>
                <c:pt idx="0">
                  <c:v>Fall 2023 (Baseline)</c:v>
                </c:pt>
                <c:pt idx="2">
                  <c:v>Fall 2026 (Target)</c:v>
                </c:pt>
              </c:strCache>
            </c:strRef>
          </c:cat>
          <c:val>
            <c:numRef>
              <c:f>[Workbook.xlsx]Sheet2!$B$90:$B$92</c:f>
              <c:numCache>
                <c:formatCode>General</c:formatCode>
                <c:ptCount val="3"/>
                <c:pt idx="0" formatCode="0%">
                  <c:v>0.31</c:v>
                </c:pt>
                <c:pt idx="2" formatCode="0%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CE-477B-86EB-BE934F6760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75994880"/>
        <c:axId val="575990560"/>
      </c:barChart>
      <c:catAx>
        <c:axId val="575994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5990560"/>
        <c:crosses val="autoZero"/>
        <c:auto val="1"/>
        <c:lblAlgn val="ctr"/>
        <c:lblOffset val="100"/>
        <c:noMultiLvlLbl val="0"/>
      </c:catAx>
      <c:valAx>
        <c:axId val="575990560"/>
        <c:scaling>
          <c:orientation val="minMax"/>
          <c:max val="1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5994880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rgbClr val="ED7D31">
                  <a:lumMod val="40000"/>
                  <a:lumOff val="6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8C3C-4961-9D3F-9F43BD0B3C8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[Workbook.xlsx]Sheet2!$A$113:$A$115</c:f>
              <c:strCache>
                <c:ptCount val="3"/>
                <c:pt idx="0">
                  <c:v>Fall 2022 (Baseline)</c:v>
                </c:pt>
                <c:pt idx="2">
                  <c:v>Fall 2025 (Target)</c:v>
                </c:pt>
              </c:strCache>
            </c:strRef>
          </c:cat>
          <c:val>
            <c:numRef>
              <c:f>[Workbook.xlsx]Sheet2!$B$113:$B$115</c:f>
              <c:numCache>
                <c:formatCode>General</c:formatCode>
                <c:ptCount val="3"/>
                <c:pt idx="0">
                  <c:v>4</c:v>
                </c:pt>
                <c:pt idx="2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D3-4DF9-A3FF-410F52ED36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81761456"/>
        <c:axId val="581760016"/>
      </c:barChart>
      <c:catAx>
        <c:axId val="581761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1760016"/>
        <c:crosses val="autoZero"/>
        <c:auto val="1"/>
        <c:lblAlgn val="ctr"/>
        <c:lblOffset val="100"/>
        <c:noMultiLvlLbl val="0"/>
      </c:catAx>
      <c:valAx>
        <c:axId val="581760016"/>
        <c:scaling>
          <c:orientation val="minMax"/>
          <c:min val="1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17614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DF17204-E4D4-4A75-9D94-5E69075612FE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E23C0F8B-C5D1-4F99-B9E6-F4B296E6F26E}">
      <dgm:prSet phldrT="[Text]"/>
      <dgm:spPr/>
      <dgm:t>
        <a:bodyPr/>
        <a:lstStyle/>
        <a:p>
          <a:r>
            <a:rPr lang="en-US" dirty="0"/>
            <a:t>Mission</a:t>
          </a:r>
        </a:p>
      </dgm:t>
    </dgm:pt>
    <dgm:pt modelId="{42C7E9B7-CB88-43F1-B33F-BC472FE9EF16}" type="parTrans" cxnId="{37A6188B-9FD9-4AC9-979A-550B3BA806A8}">
      <dgm:prSet/>
      <dgm:spPr/>
      <dgm:t>
        <a:bodyPr/>
        <a:lstStyle/>
        <a:p>
          <a:endParaRPr lang="en-US"/>
        </a:p>
      </dgm:t>
    </dgm:pt>
    <dgm:pt modelId="{F91F34A0-7878-436B-B05F-8241764D0C0A}" type="sibTrans" cxnId="{37A6188B-9FD9-4AC9-979A-550B3BA806A8}">
      <dgm:prSet/>
      <dgm:spPr/>
      <dgm:t>
        <a:bodyPr/>
        <a:lstStyle/>
        <a:p>
          <a:endParaRPr lang="en-US"/>
        </a:p>
      </dgm:t>
    </dgm:pt>
    <dgm:pt modelId="{8984840D-97C4-47E5-BB8B-C593CED131AA}">
      <dgm:prSet phldrT="[Text]"/>
      <dgm:spPr/>
      <dgm:t>
        <a:bodyPr/>
        <a:lstStyle/>
        <a:p>
          <a:r>
            <a:rPr lang="en-US" dirty="0"/>
            <a:t>Vision</a:t>
          </a:r>
        </a:p>
      </dgm:t>
    </dgm:pt>
    <dgm:pt modelId="{8933822D-770F-4A2D-8F09-5E4BC1F6201B}" type="parTrans" cxnId="{F62432A3-9E47-4399-9D49-EFCD59EB3878}">
      <dgm:prSet/>
      <dgm:spPr/>
      <dgm:t>
        <a:bodyPr/>
        <a:lstStyle/>
        <a:p>
          <a:endParaRPr lang="en-US"/>
        </a:p>
      </dgm:t>
    </dgm:pt>
    <dgm:pt modelId="{F3930C90-E1B6-49BB-998D-324C4C2077F6}" type="sibTrans" cxnId="{F62432A3-9E47-4399-9D49-EFCD59EB3878}">
      <dgm:prSet/>
      <dgm:spPr/>
      <dgm:t>
        <a:bodyPr/>
        <a:lstStyle/>
        <a:p>
          <a:endParaRPr lang="en-US"/>
        </a:p>
      </dgm:t>
    </dgm:pt>
    <dgm:pt modelId="{2809FE48-8AAC-4C59-B8F2-5AED4EC3B338}">
      <dgm:prSet phldrT="[Text]"/>
      <dgm:spPr/>
      <dgm:t>
        <a:bodyPr/>
        <a:lstStyle/>
        <a:p>
          <a:r>
            <a:rPr lang="en-US" dirty="0"/>
            <a:t>Core Values</a:t>
          </a:r>
        </a:p>
      </dgm:t>
    </dgm:pt>
    <dgm:pt modelId="{F4D053D7-D3A1-4FA7-A9FA-35BCF0154FE0}" type="parTrans" cxnId="{A4CC2E77-CB43-4D8C-BFA3-DBE6E67EB94C}">
      <dgm:prSet/>
      <dgm:spPr/>
      <dgm:t>
        <a:bodyPr/>
        <a:lstStyle/>
        <a:p>
          <a:endParaRPr lang="en-US"/>
        </a:p>
      </dgm:t>
    </dgm:pt>
    <dgm:pt modelId="{E8E04752-6E7B-42EF-BE20-9B938E806613}" type="sibTrans" cxnId="{A4CC2E77-CB43-4D8C-BFA3-DBE6E67EB94C}">
      <dgm:prSet/>
      <dgm:spPr/>
      <dgm:t>
        <a:bodyPr/>
        <a:lstStyle/>
        <a:p>
          <a:endParaRPr lang="en-US"/>
        </a:p>
      </dgm:t>
    </dgm:pt>
    <dgm:pt modelId="{3CB5C269-22BC-4BA4-87D1-53C48FADD354}">
      <dgm:prSet/>
      <dgm:spPr/>
      <dgm:t>
        <a:bodyPr/>
        <a:lstStyle/>
        <a:p>
          <a:r>
            <a:rPr lang="en-US" dirty="0"/>
            <a:t>Goals</a:t>
          </a:r>
        </a:p>
      </dgm:t>
    </dgm:pt>
    <dgm:pt modelId="{5A4089E4-6461-4556-BF9F-457430C77033}" type="parTrans" cxnId="{4D13C0E3-8308-4447-A039-53E1EEE0C3E9}">
      <dgm:prSet/>
      <dgm:spPr/>
      <dgm:t>
        <a:bodyPr/>
        <a:lstStyle/>
        <a:p>
          <a:endParaRPr lang="en-US"/>
        </a:p>
      </dgm:t>
    </dgm:pt>
    <dgm:pt modelId="{930E95F8-18DC-47DD-89A2-E47954C8EE80}" type="sibTrans" cxnId="{4D13C0E3-8308-4447-A039-53E1EEE0C3E9}">
      <dgm:prSet/>
      <dgm:spPr/>
      <dgm:t>
        <a:bodyPr/>
        <a:lstStyle/>
        <a:p>
          <a:endParaRPr lang="en-US"/>
        </a:p>
      </dgm:t>
    </dgm:pt>
    <dgm:pt modelId="{3A670E9B-7834-4F51-B169-5551B41330F5}">
      <dgm:prSet/>
      <dgm:spPr/>
      <dgm:t>
        <a:bodyPr/>
        <a:lstStyle/>
        <a:p>
          <a:r>
            <a:rPr lang="en-US" dirty="0"/>
            <a:t>Strategies</a:t>
          </a:r>
        </a:p>
      </dgm:t>
    </dgm:pt>
    <dgm:pt modelId="{B2C3ECA7-17E7-4B46-8373-68A8324F4E69}" type="parTrans" cxnId="{BAD7DA84-A7C7-43B2-8F53-4B5B5C5D740B}">
      <dgm:prSet/>
      <dgm:spPr/>
      <dgm:t>
        <a:bodyPr/>
        <a:lstStyle/>
        <a:p>
          <a:endParaRPr lang="en-US"/>
        </a:p>
      </dgm:t>
    </dgm:pt>
    <dgm:pt modelId="{D3577A3A-61B1-4445-9CBD-75A238C63C34}" type="sibTrans" cxnId="{BAD7DA84-A7C7-43B2-8F53-4B5B5C5D740B}">
      <dgm:prSet/>
      <dgm:spPr/>
      <dgm:t>
        <a:bodyPr/>
        <a:lstStyle/>
        <a:p>
          <a:endParaRPr lang="en-US"/>
        </a:p>
      </dgm:t>
    </dgm:pt>
    <dgm:pt modelId="{FF709B96-0B2F-4380-B974-722602F64ACB}">
      <dgm:prSet/>
      <dgm:spPr/>
      <dgm:t>
        <a:bodyPr/>
        <a:lstStyle/>
        <a:p>
          <a:r>
            <a:rPr lang="en-US" dirty="0"/>
            <a:t>Key Performance Indicators</a:t>
          </a:r>
        </a:p>
      </dgm:t>
    </dgm:pt>
    <dgm:pt modelId="{0E2236BF-F5D3-4A2E-9E42-CEA4FC124F7B}" type="parTrans" cxnId="{732B2C83-67DA-4F21-803E-DE6500EAF14E}">
      <dgm:prSet/>
      <dgm:spPr/>
      <dgm:t>
        <a:bodyPr/>
        <a:lstStyle/>
        <a:p>
          <a:endParaRPr lang="en-US"/>
        </a:p>
      </dgm:t>
    </dgm:pt>
    <dgm:pt modelId="{F704B987-A8AC-4100-B52C-9014C31A5717}" type="sibTrans" cxnId="{732B2C83-67DA-4F21-803E-DE6500EAF14E}">
      <dgm:prSet/>
      <dgm:spPr/>
      <dgm:t>
        <a:bodyPr/>
        <a:lstStyle/>
        <a:p>
          <a:endParaRPr lang="en-US"/>
        </a:p>
      </dgm:t>
    </dgm:pt>
    <dgm:pt modelId="{497973DD-8FB7-4F16-BC12-DFE0BFB4EDC3}">
      <dgm:prSet/>
      <dgm:spPr>
        <a:solidFill>
          <a:srgbClr val="FFFF00">
            <a:alpha val="90000"/>
          </a:srgbClr>
        </a:solidFill>
      </dgm:spPr>
      <dgm:t>
        <a:bodyPr/>
        <a:lstStyle/>
        <a:p>
          <a:r>
            <a:rPr lang="en-US" dirty="0"/>
            <a:t>Initiatives</a:t>
          </a:r>
        </a:p>
      </dgm:t>
    </dgm:pt>
    <dgm:pt modelId="{F2264AFF-9856-4708-B9E2-519B0FAAAF7D}" type="parTrans" cxnId="{E4C9A64E-CF53-4313-9703-D63B5BD4ECEA}">
      <dgm:prSet/>
      <dgm:spPr/>
      <dgm:t>
        <a:bodyPr/>
        <a:lstStyle/>
        <a:p>
          <a:endParaRPr lang="en-US"/>
        </a:p>
      </dgm:t>
    </dgm:pt>
    <dgm:pt modelId="{D1AB568D-529C-44B4-A89E-5BEFBE753881}" type="sibTrans" cxnId="{E4C9A64E-CF53-4313-9703-D63B5BD4ECEA}">
      <dgm:prSet/>
      <dgm:spPr/>
      <dgm:t>
        <a:bodyPr/>
        <a:lstStyle/>
        <a:p>
          <a:endParaRPr lang="en-US"/>
        </a:p>
      </dgm:t>
    </dgm:pt>
    <dgm:pt modelId="{0DC804C4-B561-4E45-A1F6-C75409DC4BE5}">
      <dgm:prSet/>
      <dgm:spPr>
        <a:solidFill>
          <a:srgbClr val="FFFF00">
            <a:alpha val="90000"/>
          </a:srgbClr>
        </a:solidFill>
      </dgm:spPr>
      <dgm:t>
        <a:bodyPr/>
        <a:lstStyle/>
        <a:p>
          <a:r>
            <a:rPr lang="en-US" dirty="0"/>
            <a:t>Initiative Teams or Work Groups</a:t>
          </a:r>
        </a:p>
      </dgm:t>
    </dgm:pt>
    <dgm:pt modelId="{50D1B8EE-6196-4052-9E5E-DB7459F3D235}" type="parTrans" cxnId="{9797D5AA-7EBC-4AB6-844C-5B6BC6F232FF}">
      <dgm:prSet/>
      <dgm:spPr/>
      <dgm:t>
        <a:bodyPr/>
        <a:lstStyle/>
        <a:p>
          <a:endParaRPr lang="en-US"/>
        </a:p>
      </dgm:t>
    </dgm:pt>
    <dgm:pt modelId="{439658FA-3B8E-4F9D-B7F5-E18316FEA502}" type="sibTrans" cxnId="{9797D5AA-7EBC-4AB6-844C-5B6BC6F232FF}">
      <dgm:prSet/>
      <dgm:spPr/>
      <dgm:t>
        <a:bodyPr/>
        <a:lstStyle/>
        <a:p>
          <a:endParaRPr lang="en-US"/>
        </a:p>
      </dgm:t>
    </dgm:pt>
    <dgm:pt modelId="{5E36BFBE-7441-4FDA-A02C-A4A81DF15472}" type="pres">
      <dgm:prSet presAssocID="{4DF17204-E4D4-4A75-9D94-5E69075612FE}" presName="compositeShape" presStyleCnt="0">
        <dgm:presLayoutVars>
          <dgm:dir/>
          <dgm:resizeHandles/>
        </dgm:presLayoutVars>
      </dgm:prSet>
      <dgm:spPr/>
    </dgm:pt>
    <dgm:pt modelId="{A5287125-F254-494C-ADDA-DA90B72C05EB}" type="pres">
      <dgm:prSet presAssocID="{4DF17204-E4D4-4A75-9D94-5E69075612FE}" presName="pyramid" presStyleLbl="node1" presStyleIdx="0" presStyleCnt="1"/>
      <dgm:spPr/>
    </dgm:pt>
    <dgm:pt modelId="{08BFAEAA-BAC3-4D3C-A930-E5CBDFD91BD8}" type="pres">
      <dgm:prSet presAssocID="{4DF17204-E4D4-4A75-9D94-5E69075612FE}" presName="theList" presStyleCnt="0"/>
      <dgm:spPr/>
    </dgm:pt>
    <dgm:pt modelId="{FBBDDE84-BABE-4107-A8DD-FF335F14F487}" type="pres">
      <dgm:prSet presAssocID="{E23C0F8B-C5D1-4F99-B9E6-F4B296E6F26E}" presName="aNode" presStyleLbl="fgAcc1" presStyleIdx="0" presStyleCnt="8">
        <dgm:presLayoutVars>
          <dgm:bulletEnabled val="1"/>
        </dgm:presLayoutVars>
      </dgm:prSet>
      <dgm:spPr/>
    </dgm:pt>
    <dgm:pt modelId="{80282A8B-4383-47ED-AFA6-2A6176816B80}" type="pres">
      <dgm:prSet presAssocID="{E23C0F8B-C5D1-4F99-B9E6-F4B296E6F26E}" presName="aSpace" presStyleCnt="0"/>
      <dgm:spPr/>
    </dgm:pt>
    <dgm:pt modelId="{E7670DE7-FC39-42FA-AF99-50BB6A2CCBB6}" type="pres">
      <dgm:prSet presAssocID="{8984840D-97C4-47E5-BB8B-C593CED131AA}" presName="aNode" presStyleLbl="fgAcc1" presStyleIdx="1" presStyleCnt="8">
        <dgm:presLayoutVars>
          <dgm:bulletEnabled val="1"/>
        </dgm:presLayoutVars>
      </dgm:prSet>
      <dgm:spPr/>
    </dgm:pt>
    <dgm:pt modelId="{82CB12FC-73C9-4B9B-8707-E371C8C7F7BA}" type="pres">
      <dgm:prSet presAssocID="{8984840D-97C4-47E5-BB8B-C593CED131AA}" presName="aSpace" presStyleCnt="0"/>
      <dgm:spPr/>
    </dgm:pt>
    <dgm:pt modelId="{0B28088A-4490-48A0-8978-D0AC984C470F}" type="pres">
      <dgm:prSet presAssocID="{2809FE48-8AAC-4C59-B8F2-5AED4EC3B338}" presName="aNode" presStyleLbl="fgAcc1" presStyleIdx="2" presStyleCnt="8">
        <dgm:presLayoutVars>
          <dgm:bulletEnabled val="1"/>
        </dgm:presLayoutVars>
      </dgm:prSet>
      <dgm:spPr/>
    </dgm:pt>
    <dgm:pt modelId="{E6EB05D5-B754-428B-9BB2-ED196DD211A1}" type="pres">
      <dgm:prSet presAssocID="{2809FE48-8AAC-4C59-B8F2-5AED4EC3B338}" presName="aSpace" presStyleCnt="0"/>
      <dgm:spPr/>
    </dgm:pt>
    <dgm:pt modelId="{E1685C72-44E2-4C2B-97F7-D1EFD13A337C}" type="pres">
      <dgm:prSet presAssocID="{3CB5C269-22BC-4BA4-87D1-53C48FADD354}" presName="aNode" presStyleLbl="fgAcc1" presStyleIdx="3" presStyleCnt="8">
        <dgm:presLayoutVars>
          <dgm:bulletEnabled val="1"/>
        </dgm:presLayoutVars>
      </dgm:prSet>
      <dgm:spPr/>
    </dgm:pt>
    <dgm:pt modelId="{38E6D4CA-CD41-4393-AE78-A8ED445D85A7}" type="pres">
      <dgm:prSet presAssocID="{3CB5C269-22BC-4BA4-87D1-53C48FADD354}" presName="aSpace" presStyleCnt="0"/>
      <dgm:spPr/>
    </dgm:pt>
    <dgm:pt modelId="{19E923E6-B918-4F2B-9478-2752084AB189}" type="pres">
      <dgm:prSet presAssocID="{3A670E9B-7834-4F51-B169-5551B41330F5}" presName="aNode" presStyleLbl="fgAcc1" presStyleIdx="4" presStyleCnt="8">
        <dgm:presLayoutVars>
          <dgm:bulletEnabled val="1"/>
        </dgm:presLayoutVars>
      </dgm:prSet>
      <dgm:spPr/>
    </dgm:pt>
    <dgm:pt modelId="{B13824F8-49AB-4D96-9692-2CB23B8545D1}" type="pres">
      <dgm:prSet presAssocID="{3A670E9B-7834-4F51-B169-5551B41330F5}" presName="aSpace" presStyleCnt="0"/>
      <dgm:spPr/>
    </dgm:pt>
    <dgm:pt modelId="{6D034197-F524-45CA-8A91-9E6D6B3C3AA6}" type="pres">
      <dgm:prSet presAssocID="{FF709B96-0B2F-4380-B974-722602F64ACB}" presName="aNode" presStyleLbl="fgAcc1" presStyleIdx="5" presStyleCnt="8">
        <dgm:presLayoutVars>
          <dgm:bulletEnabled val="1"/>
        </dgm:presLayoutVars>
      </dgm:prSet>
      <dgm:spPr/>
    </dgm:pt>
    <dgm:pt modelId="{26D75F0B-9CB6-4AC2-9E2A-E947D04DCC94}" type="pres">
      <dgm:prSet presAssocID="{FF709B96-0B2F-4380-B974-722602F64ACB}" presName="aSpace" presStyleCnt="0"/>
      <dgm:spPr/>
    </dgm:pt>
    <dgm:pt modelId="{5577BF33-93D2-4517-BCA5-2DBB14AE204B}" type="pres">
      <dgm:prSet presAssocID="{497973DD-8FB7-4F16-BC12-DFE0BFB4EDC3}" presName="aNode" presStyleLbl="fgAcc1" presStyleIdx="6" presStyleCnt="8">
        <dgm:presLayoutVars>
          <dgm:bulletEnabled val="1"/>
        </dgm:presLayoutVars>
      </dgm:prSet>
      <dgm:spPr/>
    </dgm:pt>
    <dgm:pt modelId="{1C62DED6-6619-4D18-8026-7BD8BEF12C06}" type="pres">
      <dgm:prSet presAssocID="{497973DD-8FB7-4F16-BC12-DFE0BFB4EDC3}" presName="aSpace" presStyleCnt="0"/>
      <dgm:spPr/>
    </dgm:pt>
    <dgm:pt modelId="{94B2AC4C-84A6-43D3-8E22-776F6421EB5B}" type="pres">
      <dgm:prSet presAssocID="{0DC804C4-B561-4E45-A1F6-C75409DC4BE5}" presName="aNode" presStyleLbl="fgAcc1" presStyleIdx="7" presStyleCnt="8">
        <dgm:presLayoutVars>
          <dgm:bulletEnabled val="1"/>
        </dgm:presLayoutVars>
      </dgm:prSet>
      <dgm:spPr/>
    </dgm:pt>
    <dgm:pt modelId="{F3CD9CD0-8113-4E31-A6B8-B2ADA51A757F}" type="pres">
      <dgm:prSet presAssocID="{0DC804C4-B561-4E45-A1F6-C75409DC4BE5}" presName="aSpace" presStyleCnt="0"/>
      <dgm:spPr/>
    </dgm:pt>
  </dgm:ptLst>
  <dgm:cxnLst>
    <dgm:cxn modelId="{446DDA04-FCFA-4845-8031-380E2540C13B}" type="presOf" srcId="{E23C0F8B-C5D1-4F99-B9E6-F4B296E6F26E}" destId="{FBBDDE84-BABE-4107-A8DD-FF335F14F487}" srcOrd="0" destOrd="0" presId="urn:microsoft.com/office/officeart/2005/8/layout/pyramid2"/>
    <dgm:cxn modelId="{FAEF2922-92B9-42C8-B82E-7BF014B82897}" type="presOf" srcId="{3A670E9B-7834-4F51-B169-5551B41330F5}" destId="{19E923E6-B918-4F2B-9478-2752084AB189}" srcOrd="0" destOrd="0" presId="urn:microsoft.com/office/officeart/2005/8/layout/pyramid2"/>
    <dgm:cxn modelId="{27D8A429-F6A9-4F90-BB14-A6134B31D0EF}" type="presOf" srcId="{3CB5C269-22BC-4BA4-87D1-53C48FADD354}" destId="{E1685C72-44E2-4C2B-97F7-D1EFD13A337C}" srcOrd="0" destOrd="0" presId="urn:microsoft.com/office/officeart/2005/8/layout/pyramid2"/>
    <dgm:cxn modelId="{A620B334-4942-4157-A2C2-B8D9A90702A1}" type="presOf" srcId="{497973DD-8FB7-4F16-BC12-DFE0BFB4EDC3}" destId="{5577BF33-93D2-4517-BCA5-2DBB14AE204B}" srcOrd="0" destOrd="0" presId="urn:microsoft.com/office/officeart/2005/8/layout/pyramid2"/>
    <dgm:cxn modelId="{E4C9A64E-CF53-4313-9703-D63B5BD4ECEA}" srcId="{4DF17204-E4D4-4A75-9D94-5E69075612FE}" destId="{497973DD-8FB7-4F16-BC12-DFE0BFB4EDC3}" srcOrd="6" destOrd="0" parTransId="{F2264AFF-9856-4708-B9E2-519B0FAAAF7D}" sibTransId="{D1AB568D-529C-44B4-A89E-5BEFBE753881}"/>
    <dgm:cxn modelId="{A4CC2E77-CB43-4D8C-BFA3-DBE6E67EB94C}" srcId="{4DF17204-E4D4-4A75-9D94-5E69075612FE}" destId="{2809FE48-8AAC-4C59-B8F2-5AED4EC3B338}" srcOrd="2" destOrd="0" parTransId="{F4D053D7-D3A1-4FA7-A9FA-35BCF0154FE0}" sibTransId="{E8E04752-6E7B-42EF-BE20-9B938E806613}"/>
    <dgm:cxn modelId="{732B2C83-67DA-4F21-803E-DE6500EAF14E}" srcId="{4DF17204-E4D4-4A75-9D94-5E69075612FE}" destId="{FF709B96-0B2F-4380-B974-722602F64ACB}" srcOrd="5" destOrd="0" parTransId="{0E2236BF-F5D3-4A2E-9E42-CEA4FC124F7B}" sibTransId="{F704B987-A8AC-4100-B52C-9014C31A5717}"/>
    <dgm:cxn modelId="{BAD7DA84-A7C7-43B2-8F53-4B5B5C5D740B}" srcId="{4DF17204-E4D4-4A75-9D94-5E69075612FE}" destId="{3A670E9B-7834-4F51-B169-5551B41330F5}" srcOrd="4" destOrd="0" parTransId="{B2C3ECA7-17E7-4B46-8373-68A8324F4E69}" sibTransId="{D3577A3A-61B1-4445-9CBD-75A238C63C34}"/>
    <dgm:cxn modelId="{37A6188B-9FD9-4AC9-979A-550B3BA806A8}" srcId="{4DF17204-E4D4-4A75-9D94-5E69075612FE}" destId="{E23C0F8B-C5D1-4F99-B9E6-F4B296E6F26E}" srcOrd="0" destOrd="0" parTransId="{42C7E9B7-CB88-43F1-B33F-BC472FE9EF16}" sibTransId="{F91F34A0-7878-436B-B05F-8241764D0C0A}"/>
    <dgm:cxn modelId="{F7EF5091-BE67-4FA4-A541-CBD4D8BEEE7B}" type="presOf" srcId="{FF709B96-0B2F-4380-B974-722602F64ACB}" destId="{6D034197-F524-45CA-8A91-9E6D6B3C3AA6}" srcOrd="0" destOrd="0" presId="urn:microsoft.com/office/officeart/2005/8/layout/pyramid2"/>
    <dgm:cxn modelId="{56A636A0-C0CC-424F-AD57-57F96144C86C}" type="presOf" srcId="{2809FE48-8AAC-4C59-B8F2-5AED4EC3B338}" destId="{0B28088A-4490-48A0-8978-D0AC984C470F}" srcOrd="0" destOrd="0" presId="urn:microsoft.com/office/officeart/2005/8/layout/pyramid2"/>
    <dgm:cxn modelId="{F62432A3-9E47-4399-9D49-EFCD59EB3878}" srcId="{4DF17204-E4D4-4A75-9D94-5E69075612FE}" destId="{8984840D-97C4-47E5-BB8B-C593CED131AA}" srcOrd="1" destOrd="0" parTransId="{8933822D-770F-4A2D-8F09-5E4BC1F6201B}" sibTransId="{F3930C90-E1B6-49BB-998D-324C4C2077F6}"/>
    <dgm:cxn modelId="{3D7129A7-8849-4BC3-B963-C8CD93FF7230}" type="presOf" srcId="{8984840D-97C4-47E5-BB8B-C593CED131AA}" destId="{E7670DE7-FC39-42FA-AF99-50BB6A2CCBB6}" srcOrd="0" destOrd="0" presId="urn:microsoft.com/office/officeart/2005/8/layout/pyramid2"/>
    <dgm:cxn modelId="{9797D5AA-7EBC-4AB6-844C-5B6BC6F232FF}" srcId="{4DF17204-E4D4-4A75-9D94-5E69075612FE}" destId="{0DC804C4-B561-4E45-A1F6-C75409DC4BE5}" srcOrd="7" destOrd="0" parTransId="{50D1B8EE-6196-4052-9E5E-DB7459F3D235}" sibTransId="{439658FA-3B8E-4F9D-B7F5-E18316FEA502}"/>
    <dgm:cxn modelId="{C72D2BB4-F6C8-4F6A-BB33-66AFE4F0A4A8}" type="presOf" srcId="{4DF17204-E4D4-4A75-9D94-5E69075612FE}" destId="{5E36BFBE-7441-4FDA-A02C-A4A81DF15472}" srcOrd="0" destOrd="0" presId="urn:microsoft.com/office/officeart/2005/8/layout/pyramid2"/>
    <dgm:cxn modelId="{6B57C3B8-90B6-456B-8724-E4791F6B32C5}" type="presOf" srcId="{0DC804C4-B561-4E45-A1F6-C75409DC4BE5}" destId="{94B2AC4C-84A6-43D3-8E22-776F6421EB5B}" srcOrd="0" destOrd="0" presId="urn:microsoft.com/office/officeart/2005/8/layout/pyramid2"/>
    <dgm:cxn modelId="{4D13C0E3-8308-4447-A039-53E1EEE0C3E9}" srcId="{4DF17204-E4D4-4A75-9D94-5E69075612FE}" destId="{3CB5C269-22BC-4BA4-87D1-53C48FADD354}" srcOrd="3" destOrd="0" parTransId="{5A4089E4-6461-4556-BF9F-457430C77033}" sibTransId="{930E95F8-18DC-47DD-89A2-E47954C8EE80}"/>
    <dgm:cxn modelId="{14BEA4E4-7320-44B2-8725-D705654071D4}" type="presParOf" srcId="{5E36BFBE-7441-4FDA-A02C-A4A81DF15472}" destId="{A5287125-F254-494C-ADDA-DA90B72C05EB}" srcOrd="0" destOrd="0" presId="urn:microsoft.com/office/officeart/2005/8/layout/pyramid2"/>
    <dgm:cxn modelId="{51D1C084-F346-4BEE-AE8C-0A33B4AFD1D6}" type="presParOf" srcId="{5E36BFBE-7441-4FDA-A02C-A4A81DF15472}" destId="{08BFAEAA-BAC3-4D3C-A930-E5CBDFD91BD8}" srcOrd="1" destOrd="0" presId="urn:microsoft.com/office/officeart/2005/8/layout/pyramid2"/>
    <dgm:cxn modelId="{995362F3-4498-41DC-8A7B-162DA1302C40}" type="presParOf" srcId="{08BFAEAA-BAC3-4D3C-A930-E5CBDFD91BD8}" destId="{FBBDDE84-BABE-4107-A8DD-FF335F14F487}" srcOrd="0" destOrd="0" presId="urn:microsoft.com/office/officeart/2005/8/layout/pyramid2"/>
    <dgm:cxn modelId="{C1BF9FCF-625E-4C37-81D5-4C4D445A4246}" type="presParOf" srcId="{08BFAEAA-BAC3-4D3C-A930-E5CBDFD91BD8}" destId="{80282A8B-4383-47ED-AFA6-2A6176816B80}" srcOrd="1" destOrd="0" presId="urn:microsoft.com/office/officeart/2005/8/layout/pyramid2"/>
    <dgm:cxn modelId="{6DFCCF9F-AC6B-4104-85E0-28FF8080ABD2}" type="presParOf" srcId="{08BFAEAA-BAC3-4D3C-A930-E5CBDFD91BD8}" destId="{E7670DE7-FC39-42FA-AF99-50BB6A2CCBB6}" srcOrd="2" destOrd="0" presId="urn:microsoft.com/office/officeart/2005/8/layout/pyramid2"/>
    <dgm:cxn modelId="{94A419AE-A6CE-4F90-B1CE-A7DF80984048}" type="presParOf" srcId="{08BFAEAA-BAC3-4D3C-A930-E5CBDFD91BD8}" destId="{82CB12FC-73C9-4B9B-8707-E371C8C7F7BA}" srcOrd="3" destOrd="0" presId="urn:microsoft.com/office/officeart/2005/8/layout/pyramid2"/>
    <dgm:cxn modelId="{0604FC40-B613-468F-A3CE-A125FDD92834}" type="presParOf" srcId="{08BFAEAA-BAC3-4D3C-A930-E5CBDFD91BD8}" destId="{0B28088A-4490-48A0-8978-D0AC984C470F}" srcOrd="4" destOrd="0" presId="urn:microsoft.com/office/officeart/2005/8/layout/pyramid2"/>
    <dgm:cxn modelId="{6E6B3975-AF06-454F-B5DB-FE9BCAC9EBCE}" type="presParOf" srcId="{08BFAEAA-BAC3-4D3C-A930-E5CBDFD91BD8}" destId="{E6EB05D5-B754-428B-9BB2-ED196DD211A1}" srcOrd="5" destOrd="0" presId="urn:microsoft.com/office/officeart/2005/8/layout/pyramid2"/>
    <dgm:cxn modelId="{5E76B881-3674-4485-9A9D-109EDB1A98AF}" type="presParOf" srcId="{08BFAEAA-BAC3-4D3C-A930-E5CBDFD91BD8}" destId="{E1685C72-44E2-4C2B-97F7-D1EFD13A337C}" srcOrd="6" destOrd="0" presId="urn:microsoft.com/office/officeart/2005/8/layout/pyramid2"/>
    <dgm:cxn modelId="{D08DD9F9-FF9D-4D6B-86DF-D1C4EECE3A03}" type="presParOf" srcId="{08BFAEAA-BAC3-4D3C-A930-E5CBDFD91BD8}" destId="{38E6D4CA-CD41-4393-AE78-A8ED445D85A7}" srcOrd="7" destOrd="0" presId="urn:microsoft.com/office/officeart/2005/8/layout/pyramid2"/>
    <dgm:cxn modelId="{A219CFB7-523F-41C4-9FAA-52A5B6AB81BA}" type="presParOf" srcId="{08BFAEAA-BAC3-4D3C-A930-E5CBDFD91BD8}" destId="{19E923E6-B918-4F2B-9478-2752084AB189}" srcOrd="8" destOrd="0" presId="urn:microsoft.com/office/officeart/2005/8/layout/pyramid2"/>
    <dgm:cxn modelId="{974342B9-D51F-4F27-9529-6D2707F3A62D}" type="presParOf" srcId="{08BFAEAA-BAC3-4D3C-A930-E5CBDFD91BD8}" destId="{B13824F8-49AB-4D96-9692-2CB23B8545D1}" srcOrd="9" destOrd="0" presId="urn:microsoft.com/office/officeart/2005/8/layout/pyramid2"/>
    <dgm:cxn modelId="{13F72719-5939-4456-8089-D7D09C880B0A}" type="presParOf" srcId="{08BFAEAA-BAC3-4D3C-A930-E5CBDFD91BD8}" destId="{6D034197-F524-45CA-8A91-9E6D6B3C3AA6}" srcOrd="10" destOrd="0" presId="urn:microsoft.com/office/officeart/2005/8/layout/pyramid2"/>
    <dgm:cxn modelId="{F9DD276B-97E2-443D-A1FE-999634D32FBF}" type="presParOf" srcId="{08BFAEAA-BAC3-4D3C-A930-E5CBDFD91BD8}" destId="{26D75F0B-9CB6-4AC2-9E2A-E947D04DCC94}" srcOrd="11" destOrd="0" presId="urn:microsoft.com/office/officeart/2005/8/layout/pyramid2"/>
    <dgm:cxn modelId="{0EDB31F9-AE01-4047-AED7-06AE741AB177}" type="presParOf" srcId="{08BFAEAA-BAC3-4D3C-A930-E5CBDFD91BD8}" destId="{5577BF33-93D2-4517-BCA5-2DBB14AE204B}" srcOrd="12" destOrd="0" presId="urn:microsoft.com/office/officeart/2005/8/layout/pyramid2"/>
    <dgm:cxn modelId="{F242C81E-DA8E-4D2B-B1F1-C2B8987E9714}" type="presParOf" srcId="{08BFAEAA-BAC3-4D3C-A930-E5CBDFD91BD8}" destId="{1C62DED6-6619-4D18-8026-7BD8BEF12C06}" srcOrd="13" destOrd="0" presId="urn:microsoft.com/office/officeart/2005/8/layout/pyramid2"/>
    <dgm:cxn modelId="{D7BF92D6-F639-45DE-AE46-5246B8ED6A76}" type="presParOf" srcId="{08BFAEAA-BAC3-4D3C-A930-E5CBDFD91BD8}" destId="{94B2AC4C-84A6-43D3-8E22-776F6421EB5B}" srcOrd="14" destOrd="0" presId="urn:microsoft.com/office/officeart/2005/8/layout/pyramid2"/>
    <dgm:cxn modelId="{A34C7BBA-8293-404F-89DC-9BC520E9D5EE}" type="presParOf" srcId="{08BFAEAA-BAC3-4D3C-A930-E5CBDFD91BD8}" destId="{F3CD9CD0-8113-4E31-A6B8-B2ADA51A757F}" srcOrd="1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28568E8-8988-4152-8A27-3DA966EE3E5A}" type="doc">
      <dgm:prSet loTypeId="urn:microsoft.com/office/officeart/2005/8/layout/hList3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7E555E70-748B-4EC5-AD99-135812871951}">
      <dgm:prSet phldrT="[Text]"/>
      <dgm:spPr/>
      <dgm:t>
        <a:bodyPr/>
        <a:lstStyle/>
        <a:p>
          <a:r>
            <a:rPr lang="en-US" dirty="0"/>
            <a:t>	PERSISTENCE</a:t>
          </a:r>
        </a:p>
      </dgm:t>
    </dgm:pt>
    <dgm:pt modelId="{AA388A1C-7F8B-4CE0-B739-FFC5E118219F}" type="parTrans" cxnId="{B00571E0-A5B3-4869-8A8D-8521F0ACDC66}">
      <dgm:prSet/>
      <dgm:spPr/>
      <dgm:t>
        <a:bodyPr/>
        <a:lstStyle/>
        <a:p>
          <a:endParaRPr lang="en-US"/>
        </a:p>
      </dgm:t>
    </dgm:pt>
    <dgm:pt modelId="{52452947-B381-4628-8D2D-D33D0BAFA3EE}" type="sibTrans" cxnId="{B00571E0-A5B3-4869-8A8D-8521F0ACDC66}">
      <dgm:prSet/>
      <dgm:spPr/>
      <dgm:t>
        <a:bodyPr/>
        <a:lstStyle/>
        <a:p>
          <a:endParaRPr lang="en-US"/>
        </a:p>
      </dgm:t>
    </dgm:pt>
    <dgm:pt modelId="{DB11752F-E199-44E6-95FE-CC7DA027A6DF}">
      <dgm:prSet phldrT="[Text]"/>
      <dgm:spPr/>
      <dgm:t>
        <a:bodyPr/>
        <a:lstStyle/>
        <a:p>
          <a:r>
            <a:rPr lang="en-US" dirty="0"/>
            <a:t>ACADEMIC SUCCESS</a:t>
          </a:r>
        </a:p>
      </dgm:t>
    </dgm:pt>
    <dgm:pt modelId="{7AFDBE45-0553-4DED-A01B-E39F33D7AD15}" type="parTrans" cxnId="{96B7486F-5511-4848-8EF6-EBFB231650DD}">
      <dgm:prSet/>
      <dgm:spPr/>
      <dgm:t>
        <a:bodyPr/>
        <a:lstStyle/>
        <a:p>
          <a:endParaRPr lang="en-US"/>
        </a:p>
      </dgm:t>
    </dgm:pt>
    <dgm:pt modelId="{7363A442-6038-4A4A-9E1F-31D4E9A8ED4A}" type="sibTrans" cxnId="{96B7486F-5511-4848-8EF6-EBFB231650DD}">
      <dgm:prSet/>
      <dgm:spPr/>
      <dgm:t>
        <a:bodyPr/>
        <a:lstStyle/>
        <a:p>
          <a:endParaRPr lang="en-US"/>
        </a:p>
      </dgm:t>
    </dgm:pt>
    <dgm:pt modelId="{00AF817F-E8EF-4995-AB00-84D4A4DBD02C}">
      <dgm:prSet phldrT="[Text]"/>
      <dgm:spPr/>
      <dgm:t>
        <a:bodyPr/>
        <a:lstStyle/>
        <a:p>
          <a:r>
            <a:rPr lang="en-US" dirty="0"/>
            <a:t>STUDENT EXPERIENCE</a:t>
          </a:r>
        </a:p>
      </dgm:t>
    </dgm:pt>
    <dgm:pt modelId="{17CA94AF-39CE-4CB3-B11B-ECB053AB35D5}" type="parTrans" cxnId="{643AD408-72F0-4CE1-A27E-F3F64B595939}">
      <dgm:prSet/>
      <dgm:spPr/>
      <dgm:t>
        <a:bodyPr/>
        <a:lstStyle/>
        <a:p>
          <a:endParaRPr lang="en-US"/>
        </a:p>
      </dgm:t>
    </dgm:pt>
    <dgm:pt modelId="{F4E48F61-91CF-4B4F-B0B1-F6BC6F654D35}" type="sibTrans" cxnId="{643AD408-72F0-4CE1-A27E-F3F64B595939}">
      <dgm:prSet/>
      <dgm:spPr/>
      <dgm:t>
        <a:bodyPr/>
        <a:lstStyle/>
        <a:p>
          <a:endParaRPr lang="en-US"/>
        </a:p>
      </dgm:t>
    </dgm:pt>
    <dgm:pt modelId="{0FA53107-AF10-4019-AC50-397E7FDEF4A2}">
      <dgm:prSet phldrT="[Text]"/>
      <dgm:spPr/>
      <dgm:t>
        <a:bodyPr/>
        <a:lstStyle/>
        <a:p>
          <a:r>
            <a:rPr lang="en-US" dirty="0"/>
            <a:t>(STRATEGIC) COMMUNICATION</a:t>
          </a:r>
        </a:p>
      </dgm:t>
    </dgm:pt>
    <dgm:pt modelId="{4C1B358E-6FA5-45D5-A1BE-F06B2E88D633}" type="parTrans" cxnId="{44F0959C-8EB5-42E2-9464-F79645B1D5DF}">
      <dgm:prSet/>
      <dgm:spPr/>
      <dgm:t>
        <a:bodyPr/>
        <a:lstStyle/>
        <a:p>
          <a:endParaRPr lang="en-US"/>
        </a:p>
      </dgm:t>
    </dgm:pt>
    <dgm:pt modelId="{AE2DFDE6-4A87-465F-BB5E-D580D4BA075D}" type="sibTrans" cxnId="{44F0959C-8EB5-42E2-9464-F79645B1D5DF}">
      <dgm:prSet/>
      <dgm:spPr/>
      <dgm:t>
        <a:bodyPr/>
        <a:lstStyle/>
        <a:p>
          <a:endParaRPr lang="en-US"/>
        </a:p>
      </dgm:t>
    </dgm:pt>
    <dgm:pt modelId="{25F2B1DE-7AC7-4734-BC62-83491F957A86}" type="pres">
      <dgm:prSet presAssocID="{428568E8-8988-4152-8A27-3DA966EE3E5A}" presName="composite" presStyleCnt="0">
        <dgm:presLayoutVars>
          <dgm:chMax val="1"/>
          <dgm:dir/>
          <dgm:resizeHandles val="exact"/>
        </dgm:presLayoutVars>
      </dgm:prSet>
      <dgm:spPr/>
    </dgm:pt>
    <dgm:pt modelId="{39B97AAD-245D-4621-9629-0DF723580FFE}" type="pres">
      <dgm:prSet presAssocID="{7E555E70-748B-4EC5-AD99-135812871951}" presName="roof" presStyleLbl="dkBgShp" presStyleIdx="0" presStyleCnt="2"/>
      <dgm:spPr/>
    </dgm:pt>
    <dgm:pt modelId="{F3C39613-3B78-43B5-AA74-77B73C8D705F}" type="pres">
      <dgm:prSet presAssocID="{7E555E70-748B-4EC5-AD99-135812871951}" presName="pillars" presStyleCnt="0"/>
      <dgm:spPr/>
    </dgm:pt>
    <dgm:pt modelId="{DF350633-BEEC-4AF0-BC50-9E9A0F75CCF4}" type="pres">
      <dgm:prSet presAssocID="{7E555E70-748B-4EC5-AD99-135812871951}" presName="pillar1" presStyleLbl="node1" presStyleIdx="0" presStyleCnt="3">
        <dgm:presLayoutVars>
          <dgm:bulletEnabled val="1"/>
        </dgm:presLayoutVars>
      </dgm:prSet>
      <dgm:spPr/>
    </dgm:pt>
    <dgm:pt modelId="{8087B6E2-68A9-404A-9AFD-C4AFE43C3258}" type="pres">
      <dgm:prSet presAssocID="{00AF817F-E8EF-4995-AB00-84D4A4DBD02C}" presName="pillarX" presStyleLbl="node1" presStyleIdx="1" presStyleCnt="3">
        <dgm:presLayoutVars>
          <dgm:bulletEnabled val="1"/>
        </dgm:presLayoutVars>
      </dgm:prSet>
      <dgm:spPr/>
    </dgm:pt>
    <dgm:pt modelId="{E61B323C-B869-4057-8690-05715894AFC0}" type="pres">
      <dgm:prSet presAssocID="{0FA53107-AF10-4019-AC50-397E7FDEF4A2}" presName="pillarX" presStyleLbl="node1" presStyleIdx="2" presStyleCnt="3">
        <dgm:presLayoutVars>
          <dgm:bulletEnabled val="1"/>
        </dgm:presLayoutVars>
      </dgm:prSet>
      <dgm:spPr/>
    </dgm:pt>
    <dgm:pt modelId="{21878004-53CE-4541-9051-8C992CF773E9}" type="pres">
      <dgm:prSet presAssocID="{7E555E70-748B-4EC5-AD99-135812871951}" presName="base" presStyleLbl="dkBgShp" presStyleIdx="1" presStyleCnt="2"/>
      <dgm:spPr/>
    </dgm:pt>
  </dgm:ptLst>
  <dgm:cxnLst>
    <dgm:cxn modelId="{643AD408-72F0-4CE1-A27E-F3F64B595939}" srcId="{7E555E70-748B-4EC5-AD99-135812871951}" destId="{00AF817F-E8EF-4995-AB00-84D4A4DBD02C}" srcOrd="1" destOrd="0" parTransId="{17CA94AF-39CE-4CB3-B11B-ECB053AB35D5}" sibTransId="{F4E48F61-91CF-4B4F-B0B1-F6BC6F654D35}"/>
    <dgm:cxn modelId="{C531896B-1E20-46FB-ACE2-7F1358BB3F2F}" type="presOf" srcId="{DB11752F-E199-44E6-95FE-CC7DA027A6DF}" destId="{DF350633-BEEC-4AF0-BC50-9E9A0F75CCF4}" srcOrd="0" destOrd="0" presId="urn:microsoft.com/office/officeart/2005/8/layout/hList3"/>
    <dgm:cxn modelId="{96B7486F-5511-4848-8EF6-EBFB231650DD}" srcId="{7E555E70-748B-4EC5-AD99-135812871951}" destId="{DB11752F-E199-44E6-95FE-CC7DA027A6DF}" srcOrd="0" destOrd="0" parTransId="{7AFDBE45-0553-4DED-A01B-E39F33D7AD15}" sibTransId="{7363A442-6038-4A4A-9E1F-31D4E9A8ED4A}"/>
    <dgm:cxn modelId="{A403B173-1679-4114-BFD7-73B15262461F}" type="presOf" srcId="{7E555E70-748B-4EC5-AD99-135812871951}" destId="{39B97AAD-245D-4621-9629-0DF723580FFE}" srcOrd="0" destOrd="0" presId="urn:microsoft.com/office/officeart/2005/8/layout/hList3"/>
    <dgm:cxn modelId="{8F443156-7D1B-4365-BEFB-37D991350568}" type="presOf" srcId="{0FA53107-AF10-4019-AC50-397E7FDEF4A2}" destId="{E61B323C-B869-4057-8690-05715894AFC0}" srcOrd="0" destOrd="0" presId="urn:microsoft.com/office/officeart/2005/8/layout/hList3"/>
    <dgm:cxn modelId="{44F0959C-8EB5-42E2-9464-F79645B1D5DF}" srcId="{7E555E70-748B-4EC5-AD99-135812871951}" destId="{0FA53107-AF10-4019-AC50-397E7FDEF4A2}" srcOrd="2" destOrd="0" parTransId="{4C1B358E-6FA5-45D5-A1BE-F06B2E88D633}" sibTransId="{AE2DFDE6-4A87-465F-BB5E-D580D4BA075D}"/>
    <dgm:cxn modelId="{4CDEABBB-D2B1-4F08-BC78-70F74CDCC6F4}" type="presOf" srcId="{428568E8-8988-4152-8A27-3DA966EE3E5A}" destId="{25F2B1DE-7AC7-4734-BC62-83491F957A86}" srcOrd="0" destOrd="0" presId="urn:microsoft.com/office/officeart/2005/8/layout/hList3"/>
    <dgm:cxn modelId="{B00571E0-A5B3-4869-8A8D-8521F0ACDC66}" srcId="{428568E8-8988-4152-8A27-3DA966EE3E5A}" destId="{7E555E70-748B-4EC5-AD99-135812871951}" srcOrd="0" destOrd="0" parTransId="{AA388A1C-7F8B-4CE0-B739-FFC5E118219F}" sibTransId="{52452947-B381-4628-8D2D-D33D0BAFA3EE}"/>
    <dgm:cxn modelId="{378901F4-AE94-40B4-A8F2-1A6C2A84CEAF}" type="presOf" srcId="{00AF817F-E8EF-4995-AB00-84D4A4DBD02C}" destId="{8087B6E2-68A9-404A-9AFD-C4AFE43C3258}" srcOrd="0" destOrd="0" presId="urn:microsoft.com/office/officeart/2005/8/layout/hList3"/>
    <dgm:cxn modelId="{BEA690B2-1BEC-453C-BB12-FB1E446679E2}" type="presParOf" srcId="{25F2B1DE-7AC7-4734-BC62-83491F957A86}" destId="{39B97AAD-245D-4621-9629-0DF723580FFE}" srcOrd="0" destOrd="0" presId="urn:microsoft.com/office/officeart/2005/8/layout/hList3"/>
    <dgm:cxn modelId="{DBC9F22C-736A-436E-8D17-07D145D5EA55}" type="presParOf" srcId="{25F2B1DE-7AC7-4734-BC62-83491F957A86}" destId="{F3C39613-3B78-43B5-AA74-77B73C8D705F}" srcOrd="1" destOrd="0" presId="urn:microsoft.com/office/officeart/2005/8/layout/hList3"/>
    <dgm:cxn modelId="{B452F0C5-DB37-4ABB-9B17-08BA86E7BABF}" type="presParOf" srcId="{F3C39613-3B78-43B5-AA74-77B73C8D705F}" destId="{DF350633-BEEC-4AF0-BC50-9E9A0F75CCF4}" srcOrd="0" destOrd="0" presId="urn:microsoft.com/office/officeart/2005/8/layout/hList3"/>
    <dgm:cxn modelId="{3012C448-945A-4F94-AFDF-A069ADCF34E7}" type="presParOf" srcId="{F3C39613-3B78-43B5-AA74-77B73C8D705F}" destId="{8087B6E2-68A9-404A-9AFD-C4AFE43C3258}" srcOrd="1" destOrd="0" presId="urn:microsoft.com/office/officeart/2005/8/layout/hList3"/>
    <dgm:cxn modelId="{891DDFEF-0F62-4C5B-90DD-FA5B4530CE42}" type="presParOf" srcId="{F3C39613-3B78-43B5-AA74-77B73C8D705F}" destId="{E61B323C-B869-4057-8690-05715894AFC0}" srcOrd="2" destOrd="0" presId="urn:microsoft.com/office/officeart/2005/8/layout/hList3"/>
    <dgm:cxn modelId="{9DC9DF88-7A6E-4DC3-8792-EB095CA67011}" type="presParOf" srcId="{25F2B1DE-7AC7-4734-BC62-83491F957A86}" destId="{21878004-53CE-4541-9051-8C992CF773E9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D888A40-114B-473B-87DA-1188D5B24B95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B6D8A97-0F44-47BB-8781-98996997FD2C}">
      <dgm:prSet phldrT="[Text]"/>
      <dgm:spPr/>
      <dgm:t>
        <a:bodyPr/>
        <a:lstStyle/>
        <a:p>
          <a:r>
            <a:rPr lang="en-US" dirty="0"/>
            <a:t>Goal # 1- Academic Success</a:t>
          </a:r>
        </a:p>
      </dgm:t>
    </dgm:pt>
    <dgm:pt modelId="{2B367276-F1AD-4E05-9794-16089AB5B432}" type="parTrans" cxnId="{56DAB364-ECD6-49C0-AF61-127742C8C6F5}">
      <dgm:prSet/>
      <dgm:spPr/>
      <dgm:t>
        <a:bodyPr/>
        <a:lstStyle/>
        <a:p>
          <a:endParaRPr lang="en-US"/>
        </a:p>
      </dgm:t>
    </dgm:pt>
    <dgm:pt modelId="{F56B02F7-8136-4FBA-BE11-9F35987AC374}" type="sibTrans" cxnId="{56DAB364-ECD6-49C0-AF61-127742C8C6F5}">
      <dgm:prSet/>
      <dgm:spPr/>
      <dgm:t>
        <a:bodyPr/>
        <a:lstStyle/>
        <a:p>
          <a:endParaRPr lang="en-US"/>
        </a:p>
      </dgm:t>
    </dgm:pt>
    <dgm:pt modelId="{73BF88A8-51D6-4824-B098-DAB264F65B5C}">
      <dgm:prSet phldrT="[Text]"/>
      <dgm:spPr/>
      <dgm:t>
        <a:bodyPr/>
        <a:lstStyle/>
        <a:p>
          <a:r>
            <a:rPr lang="en-US" b="1" dirty="0"/>
            <a:t>Help Students achieve their educational and career goals through responsive academic experiences, innovative teaching strategies, and exemplary learning support services</a:t>
          </a:r>
          <a:endParaRPr lang="en-US" dirty="0"/>
        </a:p>
      </dgm:t>
    </dgm:pt>
    <dgm:pt modelId="{46941E23-2802-4F28-AEB1-F9C6B7A0A414}" type="parTrans" cxnId="{4CBA7D09-4587-4BC8-A25A-8FB4038633DF}">
      <dgm:prSet/>
      <dgm:spPr/>
      <dgm:t>
        <a:bodyPr/>
        <a:lstStyle/>
        <a:p>
          <a:endParaRPr lang="en-US"/>
        </a:p>
      </dgm:t>
    </dgm:pt>
    <dgm:pt modelId="{72C21FD6-EF66-49B1-8515-772A01B89AF0}" type="sibTrans" cxnId="{4CBA7D09-4587-4BC8-A25A-8FB4038633DF}">
      <dgm:prSet/>
      <dgm:spPr/>
      <dgm:t>
        <a:bodyPr/>
        <a:lstStyle/>
        <a:p>
          <a:endParaRPr lang="en-US"/>
        </a:p>
      </dgm:t>
    </dgm:pt>
    <dgm:pt modelId="{74EF256E-2AD8-4285-A489-2D5D71B06F68}">
      <dgm:prSet phldrT="[Text]"/>
      <dgm:spPr/>
      <dgm:t>
        <a:bodyPr/>
        <a:lstStyle/>
        <a:p>
          <a:r>
            <a:rPr lang="en-US" dirty="0"/>
            <a:t>Goal # 2 – Student Experience</a:t>
          </a:r>
        </a:p>
      </dgm:t>
    </dgm:pt>
    <dgm:pt modelId="{02D5C2CD-FAF3-4AAA-BB8C-B88D062ACAED}" type="parTrans" cxnId="{F87B4705-A293-487F-82F0-7BB403E810CD}">
      <dgm:prSet/>
      <dgm:spPr/>
      <dgm:t>
        <a:bodyPr/>
        <a:lstStyle/>
        <a:p>
          <a:endParaRPr lang="en-US"/>
        </a:p>
      </dgm:t>
    </dgm:pt>
    <dgm:pt modelId="{47575B16-0038-4DAE-889B-E52738F578D6}" type="sibTrans" cxnId="{F87B4705-A293-487F-82F0-7BB403E810CD}">
      <dgm:prSet/>
      <dgm:spPr/>
      <dgm:t>
        <a:bodyPr/>
        <a:lstStyle/>
        <a:p>
          <a:endParaRPr lang="en-US"/>
        </a:p>
      </dgm:t>
    </dgm:pt>
    <dgm:pt modelId="{AF3125F5-3C85-44B1-9075-EFA164E710A9}">
      <dgm:prSet phldrT="[Text]"/>
      <dgm:spPr/>
      <dgm:t>
        <a:bodyPr/>
        <a:lstStyle/>
        <a:p>
          <a:r>
            <a:rPr lang="en-US" dirty="0"/>
            <a:t> Foster a student-centered and equitable campus experience where all students feel welcomed, valued, connected, and empowered to succeed</a:t>
          </a:r>
        </a:p>
      </dgm:t>
    </dgm:pt>
    <dgm:pt modelId="{D2AB4601-5BEE-40AA-8A28-26107CD3CDA3}" type="parTrans" cxnId="{478D9265-D699-4EC4-91A3-FB7CD82ACE2B}">
      <dgm:prSet/>
      <dgm:spPr/>
      <dgm:t>
        <a:bodyPr/>
        <a:lstStyle/>
        <a:p>
          <a:endParaRPr lang="en-US"/>
        </a:p>
      </dgm:t>
    </dgm:pt>
    <dgm:pt modelId="{E2A1A4AE-7C5C-4393-AFD5-7A39951B12F8}" type="sibTrans" cxnId="{478D9265-D699-4EC4-91A3-FB7CD82ACE2B}">
      <dgm:prSet/>
      <dgm:spPr/>
      <dgm:t>
        <a:bodyPr/>
        <a:lstStyle/>
        <a:p>
          <a:endParaRPr lang="en-US"/>
        </a:p>
      </dgm:t>
    </dgm:pt>
    <dgm:pt modelId="{954521A3-47A4-4C1B-9EAB-42886818F0C4}">
      <dgm:prSet phldrT="[Text]"/>
      <dgm:spPr/>
      <dgm:t>
        <a:bodyPr/>
        <a:lstStyle/>
        <a:p>
          <a:r>
            <a:rPr lang="en-US" dirty="0"/>
            <a:t>Goal # 3- Communication</a:t>
          </a:r>
        </a:p>
      </dgm:t>
    </dgm:pt>
    <dgm:pt modelId="{A5945F5A-9C21-4876-B3D0-E7AC0180B976}" type="parTrans" cxnId="{49B3B200-3DD9-4D58-93F0-87159C61C4AF}">
      <dgm:prSet/>
      <dgm:spPr/>
      <dgm:t>
        <a:bodyPr/>
        <a:lstStyle/>
        <a:p>
          <a:endParaRPr lang="en-US"/>
        </a:p>
      </dgm:t>
    </dgm:pt>
    <dgm:pt modelId="{7DD5616D-54BA-4F75-9BBA-3C10760C0E7D}" type="sibTrans" cxnId="{49B3B200-3DD9-4D58-93F0-87159C61C4AF}">
      <dgm:prSet/>
      <dgm:spPr/>
      <dgm:t>
        <a:bodyPr/>
        <a:lstStyle/>
        <a:p>
          <a:endParaRPr lang="en-US"/>
        </a:p>
      </dgm:t>
    </dgm:pt>
    <dgm:pt modelId="{905A1F16-C113-4294-B569-1A7CBBB16F2A}">
      <dgm:prSet phldrT="[Text]"/>
      <dgm:spPr/>
      <dgm:t>
        <a:bodyPr/>
        <a:lstStyle/>
        <a:p>
          <a:r>
            <a:rPr lang="en-US" dirty="0"/>
            <a:t>Ensure communication systems are consistent, transparent, and designed to promote student success</a:t>
          </a:r>
        </a:p>
      </dgm:t>
    </dgm:pt>
    <dgm:pt modelId="{80214AFB-D356-47F4-8EB3-F6E12F8BB4C2}" type="parTrans" cxnId="{F302C573-8554-4AA7-B621-45122B2B61F7}">
      <dgm:prSet/>
      <dgm:spPr/>
      <dgm:t>
        <a:bodyPr/>
        <a:lstStyle/>
        <a:p>
          <a:endParaRPr lang="en-US"/>
        </a:p>
      </dgm:t>
    </dgm:pt>
    <dgm:pt modelId="{2B46631F-FA5B-4D37-A94A-95DE619EFE6D}" type="sibTrans" cxnId="{F302C573-8554-4AA7-B621-45122B2B61F7}">
      <dgm:prSet/>
      <dgm:spPr/>
      <dgm:t>
        <a:bodyPr/>
        <a:lstStyle/>
        <a:p>
          <a:endParaRPr lang="en-US"/>
        </a:p>
      </dgm:t>
    </dgm:pt>
    <dgm:pt modelId="{5A2DA622-2346-4C45-A0F0-4C6B3D63741D}" type="pres">
      <dgm:prSet presAssocID="{5D888A40-114B-473B-87DA-1188D5B24B95}" presName="Name0" presStyleCnt="0">
        <dgm:presLayoutVars>
          <dgm:dir/>
          <dgm:animLvl val="lvl"/>
          <dgm:resizeHandles val="exact"/>
        </dgm:presLayoutVars>
      </dgm:prSet>
      <dgm:spPr/>
    </dgm:pt>
    <dgm:pt modelId="{0418B81B-FE14-4E01-82E2-BAA7598CB418}" type="pres">
      <dgm:prSet presAssocID="{3B6D8A97-0F44-47BB-8781-98996997FD2C}" presName="linNode" presStyleCnt="0"/>
      <dgm:spPr/>
    </dgm:pt>
    <dgm:pt modelId="{2F84B31F-38F1-4E31-9FD3-13297AAF7CD3}" type="pres">
      <dgm:prSet presAssocID="{3B6D8A97-0F44-47BB-8781-98996997FD2C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6D33670D-8FDC-4709-A34E-D797F643F90D}" type="pres">
      <dgm:prSet presAssocID="{3B6D8A97-0F44-47BB-8781-98996997FD2C}" presName="descendantText" presStyleLbl="alignAccFollowNode1" presStyleIdx="0" presStyleCnt="3">
        <dgm:presLayoutVars>
          <dgm:bulletEnabled val="1"/>
        </dgm:presLayoutVars>
      </dgm:prSet>
      <dgm:spPr/>
    </dgm:pt>
    <dgm:pt modelId="{287F6012-312E-4A85-BE91-AA8D2B57656E}" type="pres">
      <dgm:prSet presAssocID="{F56B02F7-8136-4FBA-BE11-9F35987AC374}" presName="sp" presStyleCnt="0"/>
      <dgm:spPr/>
    </dgm:pt>
    <dgm:pt modelId="{139F2C81-7A94-4F6E-9157-16BE0BDBDD11}" type="pres">
      <dgm:prSet presAssocID="{74EF256E-2AD8-4285-A489-2D5D71B06F68}" presName="linNode" presStyleCnt="0"/>
      <dgm:spPr/>
    </dgm:pt>
    <dgm:pt modelId="{0C792A3F-D7F6-40E2-8604-2B4528ECCE12}" type="pres">
      <dgm:prSet presAssocID="{74EF256E-2AD8-4285-A489-2D5D71B06F68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623BE532-E059-47A1-8D89-ABCBBB4A6B2B}" type="pres">
      <dgm:prSet presAssocID="{74EF256E-2AD8-4285-A489-2D5D71B06F68}" presName="descendantText" presStyleLbl="alignAccFollowNode1" presStyleIdx="1" presStyleCnt="3">
        <dgm:presLayoutVars>
          <dgm:bulletEnabled val="1"/>
        </dgm:presLayoutVars>
      </dgm:prSet>
      <dgm:spPr/>
    </dgm:pt>
    <dgm:pt modelId="{D7F693A0-7B3D-47A8-A0D1-E357C943C6EB}" type="pres">
      <dgm:prSet presAssocID="{47575B16-0038-4DAE-889B-E52738F578D6}" presName="sp" presStyleCnt="0"/>
      <dgm:spPr/>
    </dgm:pt>
    <dgm:pt modelId="{0A269028-0058-4B09-92B6-D2E9A1229569}" type="pres">
      <dgm:prSet presAssocID="{954521A3-47A4-4C1B-9EAB-42886818F0C4}" presName="linNode" presStyleCnt="0"/>
      <dgm:spPr/>
    </dgm:pt>
    <dgm:pt modelId="{6084B7D0-36DF-4AFB-BCAB-083EAA602D1E}" type="pres">
      <dgm:prSet presAssocID="{954521A3-47A4-4C1B-9EAB-42886818F0C4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DEC090C6-4A89-49AF-B9D8-F23140512F18}" type="pres">
      <dgm:prSet presAssocID="{954521A3-47A4-4C1B-9EAB-42886818F0C4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49B3B200-3DD9-4D58-93F0-87159C61C4AF}" srcId="{5D888A40-114B-473B-87DA-1188D5B24B95}" destId="{954521A3-47A4-4C1B-9EAB-42886818F0C4}" srcOrd="2" destOrd="0" parTransId="{A5945F5A-9C21-4876-B3D0-E7AC0180B976}" sibTransId="{7DD5616D-54BA-4F75-9BBA-3C10760C0E7D}"/>
    <dgm:cxn modelId="{F87B4705-A293-487F-82F0-7BB403E810CD}" srcId="{5D888A40-114B-473B-87DA-1188D5B24B95}" destId="{74EF256E-2AD8-4285-A489-2D5D71B06F68}" srcOrd="1" destOrd="0" parTransId="{02D5C2CD-FAF3-4AAA-BB8C-B88D062ACAED}" sibTransId="{47575B16-0038-4DAE-889B-E52738F578D6}"/>
    <dgm:cxn modelId="{4CBA7D09-4587-4BC8-A25A-8FB4038633DF}" srcId="{3B6D8A97-0F44-47BB-8781-98996997FD2C}" destId="{73BF88A8-51D6-4824-B098-DAB264F65B5C}" srcOrd="0" destOrd="0" parTransId="{46941E23-2802-4F28-AEB1-F9C6B7A0A414}" sibTransId="{72C21FD6-EF66-49B1-8515-772A01B89AF0}"/>
    <dgm:cxn modelId="{D7EC241A-A9AC-47A0-94FA-66413F8F11A7}" type="presOf" srcId="{AF3125F5-3C85-44B1-9075-EFA164E710A9}" destId="{623BE532-E059-47A1-8D89-ABCBBB4A6B2B}" srcOrd="0" destOrd="0" presId="urn:microsoft.com/office/officeart/2005/8/layout/vList5"/>
    <dgm:cxn modelId="{F63DF129-682F-436B-B7CE-E645DB5628B4}" type="presOf" srcId="{905A1F16-C113-4294-B569-1A7CBBB16F2A}" destId="{DEC090C6-4A89-49AF-B9D8-F23140512F18}" srcOrd="0" destOrd="0" presId="urn:microsoft.com/office/officeart/2005/8/layout/vList5"/>
    <dgm:cxn modelId="{B1507734-4669-483A-BE1B-0529937D59AA}" type="presOf" srcId="{954521A3-47A4-4C1B-9EAB-42886818F0C4}" destId="{6084B7D0-36DF-4AFB-BCAB-083EAA602D1E}" srcOrd="0" destOrd="0" presId="urn:microsoft.com/office/officeart/2005/8/layout/vList5"/>
    <dgm:cxn modelId="{E2416139-70E2-495F-92E6-791AA31A2E44}" type="presOf" srcId="{74EF256E-2AD8-4285-A489-2D5D71B06F68}" destId="{0C792A3F-D7F6-40E2-8604-2B4528ECCE12}" srcOrd="0" destOrd="0" presId="urn:microsoft.com/office/officeart/2005/8/layout/vList5"/>
    <dgm:cxn modelId="{8173855E-4B9C-4C23-A38D-F85EE5ED8E30}" type="presOf" srcId="{73BF88A8-51D6-4824-B098-DAB264F65B5C}" destId="{6D33670D-8FDC-4709-A34E-D797F643F90D}" srcOrd="0" destOrd="0" presId="urn:microsoft.com/office/officeart/2005/8/layout/vList5"/>
    <dgm:cxn modelId="{56DAB364-ECD6-49C0-AF61-127742C8C6F5}" srcId="{5D888A40-114B-473B-87DA-1188D5B24B95}" destId="{3B6D8A97-0F44-47BB-8781-98996997FD2C}" srcOrd="0" destOrd="0" parTransId="{2B367276-F1AD-4E05-9794-16089AB5B432}" sibTransId="{F56B02F7-8136-4FBA-BE11-9F35987AC374}"/>
    <dgm:cxn modelId="{478D9265-D699-4EC4-91A3-FB7CD82ACE2B}" srcId="{74EF256E-2AD8-4285-A489-2D5D71B06F68}" destId="{AF3125F5-3C85-44B1-9075-EFA164E710A9}" srcOrd="0" destOrd="0" parTransId="{D2AB4601-5BEE-40AA-8A28-26107CD3CDA3}" sibTransId="{E2A1A4AE-7C5C-4393-AFD5-7A39951B12F8}"/>
    <dgm:cxn modelId="{51FFEE4A-1040-4445-8450-379A0B3A4554}" type="presOf" srcId="{5D888A40-114B-473B-87DA-1188D5B24B95}" destId="{5A2DA622-2346-4C45-A0F0-4C6B3D63741D}" srcOrd="0" destOrd="0" presId="urn:microsoft.com/office/officeart/2005/8/layout/vList5"/>
    <dgm:cxn modelId="{F302C573-8554-4AA7-B621-45122B2B61F7}" srcId="{954521A3-47A4-4C1B-9EAB-42886818F0C4}" destId="{905A1F16-C113-4294-B569-1A7CBBB16F2A}" srcOrd="0" destOrd="0" parTransId="{80214AFB-D356-47F4-8EB3-F6E12F8BB4C2}" sibTransId="{2B46631F-FA5B-4D37-A94A-95DE619EFE6D}"/>
    <dgm:cxn modelId="{F5EE8BFE-C1B2-4594-BEFA-D2A4102B18C9}" type="presOf" srcId="{3B6D8A97-0F44-47BB-8781-98996997FD2C}" destId="{2F84B31F-38F1-4E31-9FD3-13297AAF7CD3}" srcOrd="0" destOrd="0" presId="urn:microsoft.com/office/officeart/2005/8/layout/vList5"/>
    <dgm:cxn modelId="{276FB2DF-ABD9-4B00-9AB5-AB3BE275479D}" type="presParOf" srcId="{5A2DA622-2346-4C45-A0F0-4C6B3D63741D}" destId="{0418B81B-FE14-4E01-82E2-BAA7598CB418}" srcOrd="0" destOrd="0" presId="urn:microsoft.com/office/officeart/2005/8/layout/vList5"/>
    <dgm:cxn modelId="{71007085-57E4-4FF2-8BC2-8C6E424A5605}" type="presParOf" srcId="{0418B81B-FE14-4E01-82E2-BAA7598CB418}" destId="{2F84B31F-38F1-4E31-9FD3-13297AAF7CD3}" srcOrd="0" destOrd="0" presId="urn:microsoft.com/office/officeart/2005/8/layout/vList5"/>
    <dgm:cxn modelId="{64CE276E-D25A-4000-A9B8-527257E383F4}" type="presParOf" srcId="{0418B81B-FE14-4E01-82E2-BAA7598CB418}" destId="{6D33670D-8FDC-4709-A34E-D797F643F90D}" srcOrd="1" destOrd="0" presId="urn:microsoft.com/office/officeart/2005/8/layout/vList5"/>
    <dgm:cxn modelId="{DD42DD49-464E-4FA2-9A11-FF661F4D1CDE}" type="presParOf" srcId="{5A2DA622-2346-4C45-A0F0-4C6B3D63741D}" destId="{287F6012-312E-4A85-BE91-AA8D2B57656E}" srcOrd="1" destOrd="0" presId="urn:microsoft.com/office/officeart/2005/8/layout/vList5"/>
    <dgm:cxn modelId="{5E6770CE-993C-4708-A7E6-0D7FD47AC906}" type="presParOf" srcId="{5A2DA622-2346-4C45-A0F0-4C6B3D63741D}" destId="{139F2C81-7A94-4F6E-9157-16BE0BDBDD11}" srcOrd="2" destOrd="0" presId="urn:microsoft.com/office/officeart/2005/8/layout/vList5"/>
    <dgm:cxn modelId="{D5902541-4998-4F5E-B1FF-2CCD9BDDBAE1}" type="presParOf" srcId="{139F2C81-7A94-4F6E-9157-16BE0BDBDD11}" destId="{0C792A3F-D7F6-40E2-8604-2B4528ECCE12}" srcOrd="0" destOrd="0" presId="urn:microsoft.com/office/officeart/2005/8/layout/vList5"/>
    <dgm:cxn modelId="{7CCC17BA-A36C-414C-8ED9-77BABB488316}" type="presParOf" srcId="{139F2C81-7A94-4F6E-9157-16BE0BDBDD11}" destId="{623BE532-E059-47A1-8D89-ABCBBB4A6B2B}" srcOrd="1" destOrd="0" presId="urn:microsoft.com/office/officeart/2005/8/layout/vList5"/>
    <dgm:cxn modelId="{361673E6-682F-4EF6-A916-A3CBEB785D35}" type="presParOf" srcId="{5A2DA622-2346-4C45-A0F0-4C6B3D63741D}" destId="{D7F693A0-7B3D-47A8-A0D1-E357C943C6EB}" srcOrd="3" destOrd="0" presId="urn:microsoft.com/office/officeart/2005/8/layout/vList5"/>
    <dgm:cxn modelId="{256445F9-2B41-4DF1-BEAC-C9F879EE60DF}" type="presParOf" srcId="{5A2DA622-2346-4C45-A0F0-4C6B3D63741D}" destId="{0A269028-0058-4B09-92B6-D2E9A1229569}" srcOrd="4" destOrd="0" presId="urn:microsoft.com/office/officeart/2005/8/layout/vList5"/>
    <dgm:cxn modelId="{3C3C0FAA-E435-4C41-9B75-17BAB7407BB2}" type="presParOf" srcId="{0A269028-0058-4B09-92B6-D2E9A1229569}" destId="{6084B7D0-36DF-4AFB-BCAB-083EAA602D1E}" srcOrd="0" destOrd="0" presId="urn:microsoft.com/office/officeart/2005/8/layout/vList5"/>
    <dgm:cxn modelId="{19550F7F-0FB4-4B80-8321-C860DB4026F3}" type="presParOf" srcId="{0A269028-0058-4B09-92B6-D2E9A1229569}" destId="{DEC090C6-4A89-49AF-B9D8-F23140512F18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287125-F254-494C-ADDA-DA90B72C05EB}">
      <dsp:nvSpPr>
        <dsp:cNvPr id="0" name=""/>
        <dsp:cNvSpPr/>
      </dsp:nvSpPr>
      <dsp:spPr>
        <a:xfrm>
          <a:off x="4133670" y="0"/>
          <a:ext cx="6527006" cy="6527006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BDDE84-BABE-4107-A8DD-FF335F14F487}">
      <dsp:nvSpPr>
        <dsp:cNvPr id="0" name=""/>
        <dsp:cNvSpPr/>
      </dsp:nvSpPr>
      <dsp:spPr>
        <a:xfrm>
          <a:off x="7397174" y="653338"/>
          <a:ext cx="4242554" cy="58003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Mission</a:t>
          </a:r>
        </a:p>
      </dsp:txBody>
      <dsp:txXfrm>
        <a:off x="7425489" y="681653"/>
        <a:ext cx="4185924" cy="523406"/>
      </dsp:txXfrm>
    </dsp:sp>
    <dsp:sp modelId="{E7670DE7-FC39-42FA-AF99-50BB6A2CCBB6}">
      <dsp:nvSpPr>
        <dsp:cNvPr id="0" name=""/>
        <dsp:cNvSpPr/>
      </dsp:nvSpPr>
      <dsp:spPr>
        <a:xfrm>
          <a:off x="7397174" y="1305879"/>
          <a:ext cx="4242554" cy="58003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Vision</a:t>
          </a:r>
        </a:p>
      </dsp:txBody>
      <dsp:txXfrm>
        <a:off x="7425489" y="1334194"/>
        <a:ext cx="4185924" cy="523406"/>
      </dsp:txXfrm>
    </dsp:sp>
    <dsp:sp modelId="{0B28088A-4490-48A0-8978-D0AC984C470F}">
      <dsp:nvSpPr>
        <dsp:cNvPr id="0" name=""/>
        <dsp:cNvSpPr/>
      </dsp:nvSpPr>
      <dsp:spPr>
        <a:xfrm>
          <a:off x="7397174" y="1958420"/>
          <a:ext cx="4242554" cy="58003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Core Values</a:t>
          </a:r>
        </a:p>
      </dsp:txBody>
      <dsp:txXfrm>
        <a:off x="7425489" y="1986735"/>
        <a:ext cx="4185924" cy="523406"/>
      </dsp:txXfrm>
    </dsp:sp>
    <dsp:sp modelId="{E1685C72-44E2-4C2B-97F7-D1EFD13A337C}">
      <dsp:nvSpPr>
        <dsp:cNvPr id="0" name=""/>
        <dsp:cNvSpPr/>
      </dsp:nvSpPr>
      <dsp:spPr>
        <a:xfrm>
          <a:off x="7397174" y="2610962"/>
          <a:ext cx="4242554" cy="58003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Goals</a:t>
          </a:r>
        </a:p>
      </dsp:txBody>
      <dsp:txXfrm>
        <a:off x="7425489" y="2639277"/>
        <a:ext cx="4185924" cy="523406"/>
      </dsp:txXfrm>
    </dsp:sp>
    <dsp:sp modelId="{19E923E6-B918-4F2B-9478-2752084AB189}">
      <dsp:nvSpPr>
        <dsp:cNvPr id="0" name=""/>
        <dsp:cNvSpPr/>
      </dsp:nvSpPr>
      <dsp:spPr>
        <a:xfrm>
          <a:off x="7397174" y="3263503"/>
          <a:ext cx="4242554" cy="58003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Strategies</a:t>
          </a:r>
        </a:p>
      </dsp:txBody>
      <dsp:txXfrm>
        <a:off x="7425489" y="3291818"/>
        <a:ext cx="4185924" cy="523406"/>
      </dsp:txXfrm>
    </dsp:sp>
    <dsp:sp modelId="{6D034197-F524-45CA-8A91-9E6D6B3C3AA6}">
      <dsp:nvSpPr>
        <dsp:cNvPr id="0" name=""/>
        <dsp:cNvSpPr/>
      </dsp:nvSpPr>
      <dsp:spPr>
        <a:xfrm>
          <a:off x="7397174" y="3916044"/>
          <a:ext cx="4242554" cy="58003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Key Performance Indicators</a:t>
          </a:r>
        </a:p>
      </dsp:txBody>
      <dsp:txXfrm>
        <a:off x="7425489" y="3944359"/>
        <a:ext cx="4185924" cy="523406"/>
      </dsp:txXfrm>
    </dsp:sp>
    <dsp:sp modelId="{5577BF33-93D2-4517-BCA5-2DBB14AE204B}">
      <dsp:nvSpPr>
        <dsp:cNvPr id="0" name=""/>
        <dsp:cNvSpPr/>
      </dsp:nvSpPr>
      <dsp:spPr>
        <a:xfrm>
          <a:off x="7397174" y="4568586"/>
          <a:ext cx="4242554" cy="580036"/>
        </a:xfrm>
        <a:prstGeom prst="roundRect">
          <a:avLst/>
        </a:prstGeom>
        <a:solidFill>
          <a:srgbClr val="FFFF00">
            <a:alpha val="90000"/>
          </a:srgb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Initiatives</a:t>
          </a:r>
        </a:p>
      </dsp:txBody>
      <dsp:txXfrm>
        <a:off x="7425489" y="4596901"/>
        <a:ext cx="4185924" cy="523406"/>
      </dsp:txXfrm>
    </dsp:sp>
    <dsp:sp modelId="{94B2AC4C-84A6-43D3-8E22-776F6421EB5B}">
      <dsp:nvSpPr>
        <dsp:cNvPr id="0" name=""/>
        <dsp:cNvSpPr/>
      </dsp:nvSpPr>
      <dsp:spPr>
        <a:xfrm>
          <a:off x="7397174" y="5221127"/>
          <a:ext cx="4242554" cy="580036"/>
        </a:xfrm>
        <a:prstGeom prst="roundRect">
          <a:avLst/>
        </a:prstGeom>
        <a:solidFill>
          <a:srgbClr val="FFFF00">
            <a:alpha val="90000"/>
          </a:srgb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Initiative Teams or Work Groups</a:t>
          </a:r>
        </a:p>
      </dsp:txBody>
      <dsp:txXfrm>
        <a:off x="7425489" y="5249442"/>
        <a:ext cx="4185924" cy="5234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B97AAD-245D-4621-9629-0DF723580FFE}">
      <dsp:nvSpPr>
        <dsp:cNvPr id="0" name=""/>
        <dsp:cNvSpPr/>
      </dsp:nvSpPr>
      <dsp:spPr>
        <a:xfrm>
          <a:off x="0" y="0"/>
          <a:ext cx="15773400" cy="1958102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	PERSISTENCE</a:t>
          </a:r>
        </a:p>
      </dsp:txBody>
      <dsp:txXfrm>
        <a:off x="0" y="0"/>
        <a:ext cx="15773400" cy="1958102"/>
      </dsp:txXfrm>
    </dsp:sp>
    <dsp:sp modelId="{DF350633-BEEC-4AF0-BC50-9E9A0F75CCF4}">
      <dsp:nvSpPr>
        <dsp:cNvPr id="0" name=""/>
        <dsp:cNvSpPr/>
      </dsp:nvSpPr>
      <dsp:spPr>
        <a:xfrm>
          <a:off x="7701" y="1958102"/>
          <a:ext cx="5252665" cy="411201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0" kern="1200" dirty="0"/>
            <a:t>ACADEMIC SUCCESS</a:t>
          </a:r>
        </a:p>
      </dsp:txBody>
      <dsp:txXfrm>
        <a:off x="7701" y="1958102"/>
        <a:ext cx="5252665" cy="4112014"/>
      </dsp:txXfrm>
    </dsp:sp>
    <dsp:sp modelId="{8087B6E2-68A9-404A-9AFD-C4AFE43C3258}">
      <dsp:nvSpPr>
        <dsp:cNvPr id="0" name=""/>
        <dsp:cNvSpPr/>
      </dsp:nvSpPr>
      <dsp:spPr>
        <a:xfrm>
          <a:off x="5260367" y="1958102"/>
          <a:ext cx="5252665" cy="411201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0" kern="1200" dirty="0"/>
            <a:t>STUDENT EXPERIENCE</a:t>
          </a:r>
        </a:p>
      </dsp:txBody>
      <dsp:txXfrm>
        <a:off x="5260367" y="1958102"/>
        <a:ext cx="5252665" cy="4112014"/>
      </dsp:txXfrm>
    </dsp:sp>
    <dsp:sp modelId="{E61B323C-B869-4057-8690-05715894AFC0}">
      <dsp:nvSpPr>
        <dsp:cNvPr id="0" name=""/>
        <dsp:cNvSpPr/>
      </dsp:nvSpPr>
      <dsp:spPr>
        <a:xfrm>
          <a:off x="10513032" y="1958102"/>
          <a:ext cx="5252665" cy="411201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0" kern="1200" dirty="0"/>
            <a:t>(STRATEGIC) COMMUNICATION</a:t>
          </a:r>
        </a:p>
      </dsp:txBody>
      <dsp:txXfrm>
        <a:off x="10513032" y="1958102"/>
        <a:ext cx="5252665" cy="4112014"/>
      </dsp:txXfrm>
    </dsp:sp>
    <dsp:sp modelId="{21878004-53CE-4541-9051-8C992CF773E9}">
      <dsp:nvSpPr>
        <dsp:cNvPr id="0" name=""/>
        <dsp:cNvSpPr/>
      </dsp:nvSpPr>
      <dsp:spPr>
        <a:xfrm>
          <a:off x="0" y="6070116"/>
          <a:ext cx="15773400" cy="456890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33670D-8FDC-4709-A34E-D797F643F90D}">
      <dsp:nvSpPr>
        <dsp:cNvPr id="0" name=""/>
        <dsp:cNvSpPr/>
      </dsp:nvSpPr>
      <dsp:spPr>
        <a:xfrm rot="5400000">
          <a:off x="7471378" y="-2874359"/>
          <a:ext cx="1638363" cy="780288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b="1" kern="1200" dirty="0"/>
            <a:t>Help Students achieve their educational and career goals through responsive academic experiences, innovative teaching strategies, and exemplary learning support services</a:t>
          </a:r>
          <a:endParaRPr lang="en-US" sz="2400" kern="1200" dirty="0"/>
        </a:p>
      </dsp:txBody>
      <dsp:txXfrm rot="-5400000">
        <a:off x="4389120" y="287877"/>
        <a:ext cx="7722902" cy="1478407"/>
      </dsp:txXfrm>
    </dsp:sp>
    <dsp:sp modelId="{2F84B31F-38F1-4E31-9FD3-13297AAF7CD3}">
      <dsp:nvSpPr>
        <dsp:cNvPr id="0" name=""/>
        <dsp:cNvSpPr/>
      </dsp:nvSpPr>
      <dsp:spPr>
        <a:xfrm>
          <a:off x="0" y="3102"/>
          <a:ext cx="4389120" cy="20479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Goal # 1- Academic Success</a:t>
          </a:r>
        </a:p>
      </dsp:txBody>
      <dsp:txXfrm>
        <a:off x="99973" y="103075"/>
        <a:ext cx="4189174" cy="1848008"/>
      </dsp:txXfrm>
    </dsp:sp>
    <dsp:sp modelId="{623BE532-E059-47A1-8D89-ABCBBB4A6B2B}">
      <dsp:nvSpPr>
        <dsp:cNvPr id="0" name=""/>
        <dsp:cNvSpPr/>
      </dsp:nvSpPr>
      <dsp:spPr>
        <a:xfrm rot="5400000">
          <a:off x="7471378" y="-724007"/>
          <a:ext cx="1638363" cy="780288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 Foster a student-centered and equitable campus experience where all students feel welcomed, valued, connected, and empowered to succeed</a:t>
          </a:r>
        </a:p>
      </dsp:txBody>
      <dsp:txXfrm rot="-5400000">
        <a:off x="4389120" y="2438229"/>
        <a:ext cx="7722902" cy="1478407"/>
      </dsp:txXfrm>
    </dsp:sp>
    <dsp:sp modelId="{0C792A3F-D7F6-40E2-8604-2B4528ECCE12}">
      <dsp:nvSpPr>
        <dsp:cNvPr id="0" name=""/>
        <dsp:cNvSpPr/>
      </dsp:nvSpPr>
      <dsp:spPr>
        <a:xfrm>
          <a:off x="0" y="2153455"/>
          <a:ext cx="4389120" cy="20479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Goal # 2 – Student Experience</a:t>
          </a:r>
        </a:p>
      </dsp:txBody>
      <dsp:txXfrm>
        <a:off x="99973" y="2253428"/>
        <a:ext cx="4189174" cy="1848008"/>
      </dsp:txXfrm>
    </dsp:sp>
    <dsp:sp modelId="{DEC090C6-4A89-49AF-B9D8-F23140512F18}">
      <dsp:nvSpPr>
        <dsp:cNvPr id="0" name=""/>
        <dsp:cNvSpPr/>
      </dsp:nvSpPr>
      <dsp:spPr>
        <a:xfrm rot="5400000">
          <a:off x="7471378" y="1426344"/>
          <a:ext cx="1638363" cy="780288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Ensure communication systems are consistent, transparent, and designed to promote student success</a:t>
          </a:r>
        </a:p>
      </dsp:txBody>
      <dsp:txXfrm rot="-5400000">
        <a:off x="4389120" y="4588580"/>
        <a:ext cx="7722902" cy="1478407"/>
      </dsp:txXfrm>
    </dsp:sp>
    <dsp:sp modelId="{6084B7D0-36DF-4AFB-BCAB-083EAA602D1E}">
      <dsp:nvSpPr>
        <dsp:cNvPr id="0" name=""/>
        <dsp:cNvSpPr/>
      </dsp:nvSpPr>
      <dsp:spPr>
        <a:xfrm>
          <a:off x="0" y="4303807"/>
          <a:ext cx="4389120" cy="20479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Goal # 3- Communication</a:t>
          </a:r>
        </a:p>
      </dsp:txBody>
      <dsp:txXfrm>
        <a:off x="99973" y="4403780"/>
        <a:ext cx="4189174" cy="18480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7D77F8-449F-3145-B616-C96631CEF5FA}" type="datetimeFigureOut">
              <a:rPr lang="en-US" smtClean="0"/>
              <a:t>4/25/2025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480088-8208-954B-85F5-B56BD20B29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5208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480088-8208-954B-85F5-B56BD20B291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2969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480088-8208-954B-85F5-B56BD20B2916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27413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480088-8208-954B-85F5-B56BD20B2916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77772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480088-8208-954B-85F5-B56BD20B2916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33006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480088-8208-954B-85F5-B56BD20B2916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79154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D1F2D-0693-8C4C-7C78-B0E82135BB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F20B6C-4EF8-4460-C113-32169ABD16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0F38E2-56A2-4C4D-8C50-399C1D862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AB93A-95EB-4490-A145-4DBB46A81D10}" type="datetimeFigureOut">
              <a:rPr lang="en-US" smtClean="0"/>
              <a:t>4/25/2025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7DC25F-1672-6D12-67E9-74BC599E4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995C55-8A49-6B60-FF66-03FA57161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AE2B9-D794-4B0E-AE02-7B1FE2BE79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07407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2B09F-1561-1B6B-66F1-691D04F07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49595E-DB5A-F5DE-822D-1C871177BC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7F47DB-697E-CB19-5225-2145587F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AB93A-95EB-4490-A145-4DBB46A81D10}" type="datetimeFigureOut">
              <a:rPr lang="en-US" smtClean="0"/>
              <a:t>4/25/2025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565515-E971-76CD-B865-4CC9C55B1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AACD5E-B093-7806-2FB7-AA977A268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AE2B9-D794-4B0E-AE02-7B1FE2BE79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4619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6F9D8-BBAE-053E-D378-F39A5FAE9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038BC7-0AAE-4590-D2E6-475D21118C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612A8D-6B92-EFDB-646A-71046DFD6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AB93A-95EB-4490-A145-4DBB46A81D10}" type="datetimeFigureOut">
              <a:rPr lang="en-US" smtClean="0"/>
              <a:t>4/25/2025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99D9D4-644B-2447-6224-D1633CEC4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181698-2C7F-9A82-1CCC-75BEAAC46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AE2B9-D794-4B0E-AE02-7B1FE2BE79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54207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96D76-F4D6-734B-34FB-510AAAED0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9FE6E0-A5AB-0489-BE07-2DDD8646F7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27BACD-E65A-3C90-234E-1546B656D7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7BD2B8-250B-0EE0-2C90-8ACE1ADDC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AB93A-95EB-4490-A145-4DBB46A81D10}" type="datetimeFigureOut">
              <a:rPr lang="en-US" smtClean="0"/>
              <a:t>4/25/2025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31A21B-0EE5-8711-2654-D4520225A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E64085-D60E-6BBF-7B46-DCEB8248E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AE2B9-D794-4B0E-AE02-7B1FE2BE79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98695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52BCA-DE8C-7DB4-379A-0AE39D507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BEA30E-1416-F032-F3CF-B808D7A2E0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01BC56-F1EF-EE41-8987-AC91CA7111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39A006-B813-51A7-4732-40FC5CF879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9476F57-E440-E72E-D618-27D2742E23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2B5666B-2546-2F3B-E197-7A918AAA61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AB93A-95EB-4490-A145-4DBB46A81D10}" type="datetimeFigureOut">
              <a:rPr lang="en-US" smtClean="0"/>
              <a:t>4/25/2025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9ABDBB1-7724-C294-C743-87B2F8669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B67EF30-D8D6-BA2D-CC9D-070822984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AE2B9-D794-4B0E-AE02-7B1FE2BE79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43191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7AE57-492D-EF76-1AD4-16CC78394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3D54A8-297D-6C72-7C44-13D15BCF2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AB93A-95EB-4490-A145-4DBB46A81D10}" type="datetimeFigureOut">
              <a:rPr lang="en-US" smtClean="0"/>
              <a:t>4/25/2025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2C62AF-C7F3-D144-8685-F5406E363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74F34F-690E-D702-1CD6-156B19A85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AE2B9-D794-4B0E-AE02-7B1FE2BE79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34426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D3225CE-6815-5E6E-01AB-F0AACD361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AB93A-95EB-4490-A145-4DBB46A81D10}" type="datetimeFigureOut">
              <a:rPr lang="en-US" smtClean="0"/>
              <a:t>4/25/2025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DFA341-2132-D257-1FF6-726CD39BA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E0924E-20FE-6AF6-3A32-1E8F78DB9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AE2B9-D794-4B0E-AE02-7B1FE2BE79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8640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A5018-7A16-F4F2-4B4A-3FD23F313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3E6EF4-084D-EC98-219E-E15570EF51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13111A-4970-C949-6ADA-D166C84403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A6FD14-4E04-D794-38A3-8D4F139E5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AB93A-95EB-4490-A145-4DBB46A81D10}" type="datetimeFigureOut">
              <a:rPr lang="en-US" smtClean="0"/>
              <a:t>4/25/2025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96F940-87AE-6FE9-60D4-CFD92BAE6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25FE9F-F27F-3587-46AF-F2853F264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AE2B9-D794-4B0E-AE02-7B1FE2BE79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52926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12D73-0954-05C5-809F-864541AC0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99BA8D-2FA9-649F-1A18-2A95A06039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79B104-7D21-C444-549E-4ACF2AA6B0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4DBE9A-8DE2-671E-7056-445F15CB0E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AB93A-95EB-4490-A145-4DBB46A81D10}" type="datetimeFigureOut">
              <a:rPr lang="en-US" smtClean="0"/>
              <a:t>4/25/2025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725465-4647-6BB1-F667-0EE7FB3BA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8EE96E-F4AF-DF09-9B0B-1626AAB18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AE2B9-D794-4B0E-AE02-7B1FE2BE79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86244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BC57C-22A3-86AF-8762-5FC2C548B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A6E72C-2EE5-B3C8-C0E5-734E3F0041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302E37-BEDE-7507-67D0-6748644105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AB93A-95EB-4490-A145-4DBB46A81D10}" type="datetimeFigureOut">
              <a:rPr lang="en-US" smtClean="0"/>
              <a:t>4/25/2025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464E08-3EE8-EEB2-BBD0-9C33CF567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F2EA43-0143-D72B-9536-B21C6D5EA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AE2B9-D794-4B0E-AE02-7B1FE2BE79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08014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26786DD-6758-2F7A-F8AD-C9543A0CE3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FD5EF1-C31F-BE53-437D-50195EBB75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4723BA-40C6-87DE-BCA4-F18880FAAB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AB93A-95EB-4490-A145-4DBB46A81D10}" type="datetimeFigureOut">
              <a:rPr lang="en-US" smtClean="0"/>
              <a:t>4/25/2025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8A9F30-1A3B-643C-72E6-CC0CBEDDE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CE08BD-AA77-5317-58D7-D8714B9A2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AE2B9-D794-4B0E-AE02-7B1FE2BE79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31020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F21B4-0686-90CC-638B-294621DA3D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659D9E-75B4-46F0-1A03-73B3C99726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6D22B1-C346-4208-9CA5-DA360F863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83695-A4DA-49FB-8FB6-17249B0F5272}" type="datetimeFigureOut">
              <a:rPr lang="en-US" smtClean="0"/>
              <a:t>4/25/2025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AB8640-9361-1392-A42D-2E2046711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BCD911-8FF1-39FB-C65B-447F7E546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85470-06D8-49A1-AD8C-C1389D9BEC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550437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258FA-F623-E6B5-DE5B-FAAB386CB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BA5B72-624A-905B-F596-B253D3522E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03524B-744D-51AC-8DF7-C5D475853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83695-A4DA-49FB-8FB6-17249B0F5272}" type="datetimeFigureOut">
              <a:rPr lang="en-US" smtClean="0"/>
              <a:t>4/25/2025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36F33E-B387-3C4C-F340-A5A7E8617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6D17B6-1306-462A-8FE5-B1244B735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85470-06D8-49A1-AD8C-C1389D9BEC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4887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CCA96-9549-7A53-492C-832338CBB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B61FB2-A8CE-C346-E372-F74C19E9B6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82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82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F0F366-7189-8680-529D-BB7D3D33C9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83695-A4DA-49FB-8FB6-17249B0F5272}" type="datetimeFigureOut">
              <a:rPr lang="en-US" smtClean="0"/>
              <a:t>4/25/2025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D37E7C-872A-1294-B5A5-4C394DE05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7BD659-CCAE-3733-CB19-BCDAE9AF0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85470-06D8-49A1-AD8C-C1389D9BEC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784905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0830A9-2FD8-B0D6-18C6-264BD46ED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1262BB-3F4C-8960-9D74-FC46978319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44FBD7-6B2E-A7E4-7622-BBF36DC208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C115AE-67E3-A424-C5CC-3CD0C78F7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83695-A4DA-49FB-8FB6-17249B0F5272}" type="datetimeFigureOut">
              <a:rPr lang="en-US" smtClean="0"/>
              <a:t>4/25/2025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674831-F28B-3785-2927-A5E32A84B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8D9169-3739-B60F-A9C6-58318D196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85470-06D8-49A1-AD8C-C1389D9BEC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220258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74234-72C7-C50A-AD28-BF03BBE95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D2DCBC-B6FC-9FEB-B6B1-C287B5B2FF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EBE71E-0433-71FD-9713-8C80C2C8D7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7142DD-E31F-8E86-3565-A1FF320A43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C1EDA9-B5F5-1BF0-F147-30FCDB6018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0478AAB-0E91-CD63-5F77-00A958069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83695-A4DA-49FB-8FB6-17249B0F5272}" type="datetimeFigureOut">
              <a:rPr lang="en-US" smtClean="0"/>
              <a:t>4/25/2025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3063B1C-AAFB-5669-936B-50744DD18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ECBF859-9097-DF49-700A-E02D98B59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85470-06D8-49A1-AD8C-C1389D9BEC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34803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F84FCC-48B5-3F48-F462-2DD2B9B86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7450F6-CF79-8001-8952-01CA576C6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83695-A4DA-49FB-8FB6-17249B0F5272}" type="datetimeFigureOut">
              <a:rPr lang="en-US" smtClean="0"/>
              <a:t>4/25/2025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043C93-B6A7-0E23-CB24-62A657633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A9EA0F-FE18-A884-3BE7-FC98A9314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85470-06D8-49A1-AD8C-C1389D9BEC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28563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BFE85A-6B24-FE7B-96DA-7AE1E68E1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83695-A4DA-49FB-8FB6-17249B0F5272}" type="datetimeFigureOut">
              <a:rPr lang="en-US" smtClean="0"/>
              <a:t>4/25/2025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0D5464-1487-312C-8CBB-B10816E28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91B15B-87DF-2432-C098-D0BA15997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85470-06D8-49A1-AD8C-C1389D9BEC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87316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D45D7-5735-A439-A049-A7A8CE6B7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811CF5-E6EF-D080-97F0-796342FD49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14A98B-54A3-9CD2-2362-D388E62D39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AB8E29-3F77-D740-B470-FBCA96DA7A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83695-A4DA-49FB-8FB6-17249B0F5272}" type="datetimeFigureOut">
              <a:rPr lang="en-US" smtClean="0"/>
              <a:t>4/25/2025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3E3120-EB92-96EF-AB96-805174DFC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5638AF-8F60-7AAC-CE26-C477B447F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85470-06D8-49A1-AD8C-C1389D9BEC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14969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A592F-77CE-FB87-3353-C34A1B0A8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613D53F-4692-C61C-3CEB-9B78BD7570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89C30A-802B-5294-7447-9C5FC610B8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55A3D4-A0DF-7C20-DCEA-08067320E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83695-A4DA-49FB-8FB6-17249B0F5272}" type="datetimeFigureOut">
              <a:rPr lang="en-US" smtClean="0"/>
              <a:t>4/25/2025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2AEC78-F476-77F4-007F-5B1DBA6AC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D702FB-CE3F-800D-97BD-DE4AC2046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85470-06D8-49A1-AD8C-C1389D9BEC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934253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15AEA-781B-06E5-C415-F3D0C81F5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4E6B20-725B-7868-9950-31CF667A92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59F17D-CAE5-0D14-1C18-F2FBA339B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83695-A4DA-49FB-8FB6-17249B0F5272}" type="datetimeFigureOut">
              <a:rPr lang="en-US" smtClean="0"/>
              <a:t>4/25/2025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0B8EC7-C5E4-F3C2-03FC-90A0AC12D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8F783C-CC66-7FB2-5B85-17D42098D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85470-06D8-49A1-AD8C-C1389D9BEC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551719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C41014E-5312-9859-4EB9-96EB44936F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9F02C1-A56F-3C39-39DE-365F8B8B0D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EB8231-FA73-145D-227B-3DF8B429E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83695-A4DA-49FB-8FB6-17249B0F5272}" type="datetimeFigureOut">
              <a:rPr lang="en-US" smtClean="0"/>
              <a:t>4/25/2025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9A3B27-76E6-8E74-7864-A466EF941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91BB7D-62E5-5899-DB4C-A8844215A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85470-06D8-49A1-AD8C-C1389D9BEC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16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E7E7E2-062B-FA90-8413-60122AC92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D5A85E-389A-449F-5B78-F2104F334B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525E3D-74BB-ABD2-F339-E0FC5B6665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8AB93A-95EB-4490-A145-4DBB46A81D10}" type="datetimeFigureOut">
              <a:rPr lang="en-US" smtClean="0"/>
              <a:t>4/25/2025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2420BB-91ED-21B2-7A1F-740D7A2320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9FD170-86EF-46B3-2E94-119D94AD95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7AE2B9-D794-4B0E-AE02-7B1FE2BE79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0749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2CB2F42-5593-8E76-7798-7EA1991A9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C9F7F5-75DB-9FF0-DB71-C38C0DFDF1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2CCA4C-A715-BE67-961D-D087DA192E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5983695-A4DA-49FB-8FB6-17249B0F5272}" type="datetimeFigureOut">
              <a:rPr lang="en-US" smtClean="0"/>
              <a:t>4/25/2025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4E14E1-D3FC-1CFE-22B5-B0944B4ABC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9E33FE-D113-FB34-FCE1-05245F99FC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085470-06D8-49A1-AD8C-C1389D9BEC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344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3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6.xml"/><Relationship Id="rId4" Type="http://schemas.openxmlformats.org/officeDocument/2006/relationships/chart" Target="../charts/char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6.xml"/><Relationship Id="rId4" Type="http://schemas.openxmlformats.org/officeDocument/2006/relationships/chart" Target="../charts/char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6.xml"/><Relationship Id="rId4" Type="http://schemas.openxmlformats.org/officeDocument/2006/relationships/chart" Target="../charts/char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CEB32A4C-63DE-9E65-DB64-15A25D40040E}"/>
              </a:ext>
            </a:extLst>
          </p:cNvPr>
          <p:cNvSpPr/>
          <p:nvPr/>
        </p:nvSpPr>
        <p:spPr>
          <a:xfrm>
            <a:off x="4251086" y="0"/>
            <a:ext cx="14226878" cy="10287000"/>
          </a:xfrm>
          <a:custGeom>
            <a:avLst/>
            <a:gdLst>
              <a:gd name="connsiteX0" fmla="*/ 0 w 14226878"/>
              <a:gd name="connsiteY0" fmla="*/ 0 h 10287000"/>
              <a:gd name="connsiteX1" fmla="*/ 14226878 w 14226878"/>
              <a:gd name="connsiteY1" fmla="*/ 0 h 10287000"/>
              <a:gd name="connsiteX2" fmla="*/ 14226878 w 14226878"/>
              <a:gd name="connsiteY2" fmla="*/ 10287000 h 10287000"/>
              <a:gd name="connsiteX3" fmla="*/ 0 w 14226878"/>
              <a:gd name="connsiteY3" fmla="*/ 10287000 h 1028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26878" h="10287000">
                <a:moveTo>
                  <a:pt x="0" y="0"/>
                </a:moveTo>
                <a:lnTo>
                  <a:pt x="14226878" y="0"/>
                </a:lnTo>
                <a:lnTo>
                  <a:pt x="14226878" y="1028700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3"/>
            <a:stretch>
              <a:fillRect l="-909" r="-909"/>
            </a:stretch>
          </a:blip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5E4F38BD-469C-78C8-2BC1-1CB8107598E9}"/>
              </a:ext>
            </a:extLst>
          </p:cNvPr>
          <p:cNvSpPr/>
          <p:nvPr/>
        </p:nvSpPr>
        <p:spPr>
          <a:xfrm rot="-7020778">
            <a:off x="-3653820" y="1291732"/>
            <a:ext cx="14173945" cy="9825645"/>
          </a:xfrm>
          <a:custGeom>
            <a:avLst/>
            <a:gdLst>
              <a:gd name="connsiteX0" fmla="*/ 14173945 w 14173945"/>
              <a:gd name="connsiteY0" fmla="*/ 4672275 h 9825645"/>
              <a:gd name="connsiteX1" fmla="*/ 11546702 w 14173945"/>
              <a:gd name="connsiteY1" fmla="*/ 9825645 h 9825645"/>
              <a:gd name="connsiteX2" fmla="*/ 0 w 14173945"/>
              <a:gd name="connsiteY2" fmla="*/ 9825645 h 9825645"/>
              <a:gd name="connsiteX3" fmla="*/ 5009218 w 14173945"/>
              <a:gd name="connsiteY3" fmla="*/ 0 h 9825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73945" h="9825645">
                <a:moveTo>
                  <a:pt x="14173945" y="4672275"/>
                </a:moveTo>
                <a:lnTo>
                  <a:pt x="11546702" y="9825645"/>
                </a:lnTo>
                <a:lnTo>
                  <a:pt x="0" y="9825645"/>
                </a:lnTo>
                <a:lnTo>
                  <a:pt x="5009218" y="0"/>
                </a:lnTo>
                <a:close/>
              </a:path>
            </a:pathLst>
          </a:custGeom>
          <a:solidFill>
            <a:srgbClr val="2795D6"/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1066EAA9-5F92-336E-D41F-C694F61E3799}"/>
              </a:ext>
            </a:extLst>
          </p:cNvPr>
          <p:cNvSpPr/>
          <p:nvPr/>
        </p:nvSpPr>
        <p:spPr>
          <a:xfrm rot="-7020778">
            <a:off x="-5263917" y="1845583"/>
            <a:ext cx="14376766" cy="10504745"/>
          </a:xfrm>
          <a:custGeom>
            <a:avLst/>
            <a:gdLst>
              <a:gd name="connsiteX0" fmla="*/ 92646 w 14249558"/>
              <a:gd name="connsiteY0" fmla="*/ 0 h 10441156"/>
              <a:gd name="connsiteX1" fmla="*/ 0 w 14249558"/>
              <a:gd name="connsiteY1" fmla="*/ 181728 h 10441156"/>
              <a:gd name="connsiteX2" fmla="*/ 0 w 14249558"/>
              <a:gd name="connsiteY2" fmla="*/ 0 h 10441156"/>
              <a:gd name="connsiteX3" fmla="*/ 14249558 w 14249558"/>
              <a:gd name="connsiteY3" fmla="*/ 6715127 h 10441156"/>
              <a:gd name="connsiteX4" fmla="*/ 12349989 w 14249558"/>
              <a:gd name="connsiteY4" fmla="*/ 10441156 h 10441156"/>
              <a:gd name="connsiteX5" fmla="*/ 895934 w 14249558"/>
              <a:gd name="connsiteY5" fmla="*/ 10441156 h 10441156"/>
              <a:gd name="connsiteX6" fmla="*/ 5158365 w 14249558"/>
              <a:gd name="connsiteY6" fmla="*/ 2080341 h 10441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249558" h="10441156">
                <a:moveTo>
                  <a:pt x="92646" y="0"/>
                </a:moveTo>
                <a:lnTo>
                  <a:pt x="0" y="181728"/>
                </a:lnTo>
                <a:lnTo>
                  <a:pt x="0" y="0"/>
                </a:lnTo>
                <a:close/>
                <a:moveTo>
                  <a:pt x="14249558" y="6715127"/>
                </a:moveTo>
                <a:lnTo>
                  <a:pt x="12349989" y="10441156"/>
                </a:lnTo>
                <a:lnTo>
                  <a:pt x="895934" y="10441156"/>
                </a:lnTo>
                <a:lnTo>
                  <a:pt x="5158365" y="2080341"/>
                </a:lnTo>
                <a:close/>
              </a:path>
            </a:pathLst>
          </a:custGeom>
          <a:solidFill>
            <a:srgbClr val="007CC6"/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5" name="Freeform 5"/>
          <p:cNvSpPr/>
          <p:nvPr/>
        </p:nvSpPr>
        <p:spPr>
          <a:xfrm>
            <a:off x="0" y="1790699"/>
            <a:ext cx="11353800" cy="8496301"/>
          </a:xfrm>
          <a:custGeom>
            <a:avLst/>
            <a:gdLst/>
            <a:ahLst/>
            <a:cxnLst/>
            <a:rect l="l" t="t" r="r" b="b"/>
            <a:pathLst>
              <a:path w="10667111" h="10667111">
                <a:moveTo>
                  <a:pt x="0" y="0"/>
                </a:moveTo>
                <a:lnTo>
                  <a:pt x="10667111" y="0"/>
                </a:lnTo>
                <a:lnTo>
                  <a:pt x="10667111" y="10667111"/>
                </a:lnTo>
                <a:lnTo>
                  <a:pt x="0" y="1066711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15000"/>
            </a:blip>
            <a:stretch>
              <a:fillRect l="-57142" b="-25433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1528DB5B-4D89-6463-1864-385AB6C855FB}"/>
              </a:ext>
            </a:extLst>
          </p:cNvPr>
          <p:cNvSpPr/>
          <p:nvPr/>
        </p:nvSpPr>
        <p:spPr>
          <a:xfrm>
            <a:off x="13408672" y="0"/>
            <a:ext cx="5066834" cy="1588030"/>
          </a:xfrm>
          <a:custGeom>
            <a:avLst/>
            <a:gdLst>
              <a:gd name="connsiteX0" fmla="*/ 0 w 5066834"/>
              <a:gd name="connsiteY0" fmla="*/ 0 h 1588030"/>
              <a:gd name="connsiteX1" fmla="*/ 5066834 w 5066834"/>
              <a:gd name="connsiteY1" fmla="*/ 0 h 1588030"/>
              <a:gd name="connsiteX2" fmla="*/ 5066834 w 5066834"/>
              <a:gd name="connsiteY2" fmla="*/ 1588030 h 1588030"/>
              <a:gd name="connsiteX3" fmla="*/ 771525 w 5066834"/>
              <a:gd name="connsiteY3" fmla="*/ 1588030 h 1588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66834" h="1588030">
                <a:moveTo>
                  <a:pt x="0" y="0"/>
                </a:moveTo>
                <a:lnTo>
                  <a:pt x="5066834" y="0"/>
                </a:lnTo>
                <a:lnTo>
                  <a:pt x="5066834" y="1588030"/>
                </a:lnTo>
                <a:lnTo>
                  <a:pt x="771525" y="1588030"/>
                </a:lnTo>
                <a:close/>
              </a:path>
            </a:pathLst>
          </a:custGeom>
          <a:solidFill>
            <a:srgbClr val="007CC6"/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9" name="TextBox 9"/>
          <p:cNvSpPr txBox="1"/>
          <p:nvPr/>
        </p:nvSpPr>
        <p:spPr>
          <a:xfrm>
            <a:off x="13794435" y="-940295"/>
            <a:ext cx="6534473" cy="2528325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5624"/>
              </a:lnSpc>
            </a:pPr>
            <a:endParaRPr dirty="0"/>
          </a:p>
        </p:txBody>
      </p:sp>
      <p:sp>
        <p:nvSpPr>
          <p:cNvPr id="10" name="Freeform 10"/>
          <p:cNvSpPr/>
          <p:nvPr/>
        </p:nvSpPr>
        <p:spPr>
          <a:xfrm>
            <a:off x="14311795" y="287444"/>
            <a:ext cx="3646351" cy="1013141"/>
          </a:xfrm>
          <a:custGeom>
            <a:avLst/>
            <a:gdLst/>
            <a:ahLst/>
            <a:cxnLst/>
            <a:rect l="l" t="t" r="r" b="b"/>
            <a:pathLst>
              <a:path w="4861801" h="1350854">
                <a:moveTo>
                  <a:pt x="0" y="0"/>
                </a:moveTo>
                <a:lnTo>
                  <a:pt x="4861801" y="0"/>
                </a:lnTo>
                <a:lnTo>
                  <a:pt x="4861801" y="1350855"/>
                </a:lnTo>
                <a:lnTo>
                  <a:pt x="0" y="13508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1" name="TextBox 11"/>
          <p:cNvSpPr txBox="1"/>
          <p:nvPr/>
        </p:nvSpPr>
        <p:spPr>
          <a:xfrm>
            <a:off x="628698" y="5752273"/>
            <a:ext cx="17506902" cy="12196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113"/>
              </a:lnSpc>
            </a:pPr>
            <a:r>
              <a:rPr lang="en-US" sz="4800" spc="-249" dirty="0">
                <a:solidFill>
                  <a:srgbClr val="FFFFFF"/>
                </a:solidFill>
                <a:latin typeface="Montserrat Ultra-Bold Italics"/>
              </a:rPr>
              <a:t>2023-2028 Strategy Plan : Fall 2024 Update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28697" y="7530544"/>
            <a:ext cx="17653667" cy="18339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200" dirty="0">
                <a:solidFill>
                  <a:srgbClr val="FFFFFF"/>
                </a:solidFill>
                <a:latin typeface="Open Sans"/>
              </a:rPr>
              <a:t>Fall 2024 Update</a:t>
            </a:r>
          </a:p>
          <a:p>
            <a:pPr algn="ctr">
              <a:lnSpc>
                <a:spcPts val="4899"/>
              </a:lnSpc>
            </a:pPr>
            <a:r>
              <a:rPr lang="en-US" sz="3200" dirty="0">
                <a:solidFill>
                  <a:srgbClr val="FFFFFF"/>
                </a:solidFill>
                <a:latin typeface="Open Sans"/>
              </a:rPr>
              <a:t>Agatha Awuah, Ph.D.</a:t>
            </a:r>
          </a:p>
          <a:p>
            <a:pPr algn="ctr">
              <a:lnSpc>
                <a:spcPts val="4899"/>
              </a:lnSpc>
            </a:pPr>
            <a:r>
              <a:rPr lang="en-US" sz="3200" dirty="0">
                <a:solidFill>
                  <a:srgbClr val="FFFFFF"/>
                </a:solidFill>
                <a:latin typeface="Open Sans"/>
              </a:rPr>
              <a:t>Office of Institutional Planning, Assessment &amp; Research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48EFE1-C8F6-6D5A-A51E-7CF144B7F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/>
              <a:t>Strategic Planning In Brief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359A6325-2F02-56DD-4E1F-D73D2E94CBD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257300" y="2738438"/>
          <a:ext cx="15773400" cy="6527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Right Brace 7">
            <a:extLst>
              <a:ext uri="{FF2B5EF4-FFF2-40B4-BE49-F238E27FC236}">
                <a16:creationId xmlns:a16="http://schemas.microsoft.com/office/drawing/2014/main" id="{F1F149A4-38E8-ACA9-3C3A-4A9E6843DF57}"/>
              </a:ext>
            </a:extLst>
          </p:cNvPr>
          <p:cNvSpPr/>
          <p:nvPr/>
        </p:nvSpPr>
        <p:spPr>
          <a:xfrm>
            <a:off x="12954000" y="7398327"/>
            <a:ext cx="233172" cy="1371600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1" i="0" u="none" strike="noStrike" kern="1200" cap="none" spc="0" normalizeH="0" baseline="0" noProof="0" dirty="0">
              <a:ln w="12700">
                <a:solidFill>
                  <a:srgbClr val="196B24">
                    <a:lumMod val="50000"/>
                  </a:srgbClr>
                </a:solidFill>
                <a:prstDash val="solid"/>
              </a:ln>
              <a:pattFill prst="narHorz">
                <a:fgClr>
                  <a:srgbClr val="196B24"/>
                </a:fgClr>
                <a:bgClr>
                  <a:srgbClr val="196B24">
                    <a:lumMod val="40000"/>
                    <a:lumOff val="60000"/>
                  </a:srgbClr>
                </a:bgClr>
              </a:pattFill>
              <a:effectLst>
                <a:innerShdw blurRad="177800">
                  <a:srgbClr val="196B24">
                    <a:lumMod val="50000"/>
                  </a:srgbClr>
                </a:inn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BB52E2B-414E-C8A5-876B-B3660AF9965A}"/>
              </a:ext>
            </a:extLst>
          </p:cNvPr>
          <p:cNvSpPr/>
          <p:nvPr/>
        </p:nvSpPr>
        <p:spPr>
          <a:xfrm>
            <a:off x="14408726" y="7273634"/>
            <a:ext cx="2840183" cy="1662548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Needed to operationalize the Strategic Plan</a:t>
            </a: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2B2C946E-D84C-6DF4-A71C-4D403FBBE522}"/>
              </a:ext>
            </a:extLst>
          </p:cNvPr>
          <p:cNvSpPr/>
          <p:nvPr/>
        </p:nvSpPr>
        <p:spPr>
          <a:xfrm>
            <a:off x="13258663" y="7973291"/>
            <a:ext cx="967601" cy="1939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Freeform 10">
            <a:extLst>
              <a:ext uri="{FF2B5EF4-FFF2-40B4-BE49-F238E27FC236}">
                <a16:creationId xmlns:a16="http://schemas.microsoft.com/office/drawing/2014/main" id="{746CD5AD-8E3A-425C-D2B3-7C5D6F8F1928}"/>
              </a:ext>
            </a:extLst>
          </p:cNvPr>
          <p:cNvSpPr/>
          <p:nvPr/>
        </p:nvSpPr>
        <p:spPr>
          <a:xfrm>
            <a:off x="13408672" y="0"/>
            <a:ext cx="4879328" cy="1588030"/>
          </a:xfrm>
          <a:custGeom>
            <a:avLst/>
            <a:gdLst>
              <a:gd name="connsiteX0" fmla="*/ 0 w 4879328"/>
              <a:gd name="connsiteY0" fmla="*/ 0 h 1588030"/>
              <a:gd name="connsiteX1" fmla="*/ 4879328 w 4879328"/>
              <a:gd name="connsiteY1" fmla="*/ 0 h 1588030"/>
              <a:gd name="connsiteX2" fmla="*/ 4879328 w 4879328"/>
              <a:gd name="connsiteY2" fmla="*/ 1588030 h 1588030"/>
              <a:gd name="connsiteX3" fmla="*/ 771525 w 4879328"/>
              <a:gd name="connsiteY3" fmla="*/ 1588030 h 1588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9328" h="1588030">
                <a:moveTo>
                  <a:pt x="0" y="0"/>
                </a:moveTo>
                <a:lnTo>
                  <a:pt x="4879328" y="0"/>
                </a:lnTo>
                <a:lnTo>
                  <a:pt x="4879328" y="1588030"/>
                </a:lnTo>
                <a:lnTo>
                  <a:pt x="771525" y="1588030"/>
                </a:lnTo>
                <a:close/>
              </a:path>
            </a:pathLst>
          </a:custGeom>
          <a:solidFill>
            <a:srgbClr val="007CC6"/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4" name="Freeform 9">
            <a:extLst>
              <a:ext uri="{FF2B5EF4-FFF2-40B4-BE49-F238E27FC236}">
                <a16:creationId xmlns:a16="http://schemas.microsoft.com/office/drawing/2014/main" id="{58720B3A-00B4-EE4A-BF0C-B27502D759EB}"/>
              </a:ext>
            </a:extLst>
          </p:cNvPr>
          <p:cNvSpPr/>
          <p:nvPr/>
        </p:nvSpPr>
        <p:spPr>
          <a:xfrm>
            <a:off x="14311795" y="287444"/>
            <a:ext cx="3646351" cy="1013141"/>
          </a:xfrm>
          <a:custGeom>
            <a:avLst/>
            <a:gdLst/>
            <a:ahLst/>
            <a:cxnLst/>
            <a:rect l="l" t="t" r="r" b="b"/>
            <a:pathLst>
              <a:path w="4861801" h="1350854">
                <a:moveTo>
                  <a:pt x="0" y="0"/>
                </a:moveTo>
                <a:lnTo>
                  <a:pt x="4861801" y="0"/>
                </a:lnTo>
                <a:lnTo>
                  <a:pt x="4861801" y="1350855"/>
                </a:lnTo>
                <a:lnTo>
                  <a:pt x="0" y="135085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185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6C371-8999-960F-65F6-7F6E5974A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b="1" dirty="0"/>
              <a:t>STRATEGIC THEMES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EBAB29D-4211-CB3F-E79D-17BD5ADD9BB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9299747"/>
              </p:ext>
            </p:extLst>
          </p:nvPr>
        </p:nvGraphicFramePr>
        <p:xfrm>
          <a:off x="1257300" y="2738438"/>
          <a:ext cx="15773400" cy="6527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Freeform 10">
            <a:extLst>
              <a:ext uri="{FF2B5EF4-FFF2-40B4-BE49-F238E27FC236}">
                <a16:creationId xmlns:a16="http://schemas.microsoft.com/office/drawing/2014/main" id="{90979FB6-6ADD-A822-121C-01E3DB3F27A0}"/>
              </a:ext>
            </a:extLst>
          </p:cNvPr>
          <p:cNvSpPr/>
          <p:nvPr/>
        </p:nvSpPr>
        <p:spPr>
          <a:xfrm>
            <a:off x="13408672" y="0"/>
            <a:ext cx="4879328" cy="1588030"/>
          </a:xfrm>
          <a:custGeom>
            <a:avLst/>
            <a:gdLst>
              <a:gd name="connsiteX0" fmla="*/ 0 w 4879328"/>
              <a:gd name="connsiteY0" fmla="*/ 0 h 1588030"/>
              <a:gd name="connsiteX1" fmla="*/ 4879328 w 4879328"/>
              <a:gd name="connsiteY1" fmla="*/ 0 h 1588030"/>
              <a:gd name="connsiteX2" fmla="*/ 4879328 w 4879328"/>
              <a:gd name="connsiteY2" fmla="*/ 1588030 h 1588030"/>
              <a:gd name="connsiteX3" fmla="*/ 771525 w 4879328"/>
              <a:gd name="connsiteY3" fmla="*/ 1588030 h 1588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9328" h="1588030">
                <a:moveTo>
                  <a:pt x="0" y="0"/>
                </a:moveTo>
                <a:lnTo>
                  <a:pt x="4879328" y="0"/>
                </a:lnTo>
                <a:lnTo>
                  <a:pt x="4879328" y="1588030"/>
                </a:lnTo>
                <a:lnTo>
                  <a:pt x="771525" y="1588030"/>
                </a:lnTo>
                <a:close/>
              </a:path>
            </a:pathLst>
          </a:custGeom>
          <a:solidFill>
            <a:srgbClr val="007CC6"/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5" name="Freeform 9">
            <a:extLst>
              <a:ext uri="{FF2B5EF4-FFF2-40B4-BE49-F238E27FC236}">
                <a16:creationId xmlns:a16="http://schemas.microsoft.com/office/drawing/2014/main" id="{FC38452C-EDD0-DB4E-A77F-6CC78235880E}"/>
              </a:ext>
            </a:extLst>
          </p:cNvPr>
          <p:cNvSpPr/>
          <p:nvPr/>
        </p:nvSpPr>
        <p:spPr>
          <a:xfrm>
            <a:off x="14311795" y="287444"/>
            <a:ext cx="3646351" cy="1013141"/>
          </a:xfrm>
          <a:custGeom>
            <a:avLst/>
            <a:gdLst/>
            <a:ahLst/>
            <a:cxnLst/>
            <a:rect l="l" t="t" r="r" b="b"/>
            <a:pathLst>
              <a:path w="4861801" h="1350854">
                <a:moveTo>
                  <a:pt x="0" y="0"/>
                </a:moveTo>
                <a:lnTo>
                  <a:pt x="4861801" y="0"/>
                </a:lnTo>
                <a:lnTo>
                  <a:pt x="4861801" y="1350855"/>
                </a:lnTo>
                <a:lnTo>
                  <a:pt x="0" y="135085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17185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CCCF2F12-C617-30D6-ADA4-2C9A4CCDF855}"/>
              </a:ext>
            </a:extLst>
          </p:cNvPr>
          <p:cNvSpPr/>
          <p:nvPr/>
        </p:nvSpPr>
        <p:spPr>
          <a:xfrm rot="-1753206">
            <a:off x="748229" y="4586501"/>
            <a:ext cx="21071716" cy="8977546"/>
          </a:xfrm>
          <a:custGeom>
            <a:avLst/>
            <a:gdLst>
              <a:gd name="connsiteX0" fmla="*/ 21071716 w 21071716"/>
              <a:gd name="connsiteY0" fmla="*/ 0 h 8977546"/>
              <a:gd name="connsiteX1" fmla="*/ 16050204 w 21071716"/>
              <a:gd name="connsiteY1" fmla="*/ 8977546 h 8977546"/>
              <a:gd name="connsiteX2" fmla="*/ 0 w 21071716"/>
              <a:gd name="connsiteY2" fmla="*/ 0 h 8977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071716" h="8977546">
                <a:moveTo>
                  <a:pt x="21071716" y="0"/>
                </a:moveTo>
                <a:lnTo>
                  <a:pt x="16050204" y="8977546"/>
                </a:lnTo>
                <a:lnTo>
                  <a:pt x="0" y="0"/>
                </a:lnTo>
                <a:close/>
              </a:path>
            </a:pathLst>
          </a:custGeom>
          <a:solidFill>
            <a:srgbClr val="007CC6">
              <a:alpha val="4706"/>
            </a:srgbClr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3" name="TextBox 3"/>
          <p:cNvSpPr txBox="1"/>
          <p:nvPr/>
        </p:nvSpPr>
        <p:spPr>
          <a:xfrm>
            <a:off x="1028700" y="1566497"/>
            <a:ext cx="15278100" cy="9185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071"/>
              </a:lnSpc>
            </a:pPr>
            <a:r>
              <a:rPr lang="en-US" sz="4400" spc="-485" dirty="0">
                <a:solidFill>
                  <a:srgbClr val="263F6B"/>
                </a:solidFill>
                <a:latin typeface="Montserrat Ultra-Bold Italics"/>
              </a:rPr>
              <a:t>2023-28 Strategic Plan</a:t>
            </a: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71BFECAB-1C01-DAF1-39BA-052525818A74}"/>
              </a:ext>
            </a:extLst>
          </p:cNvPr>
          <p:cNvSpPr/>
          <p:nvPr/>
        </p:nvSpPr>
        <p:spPr>
          <a:xfrm>
            <a:off x="13408672" y="0"/>
            <a:ext cx="4879328" cy="1588030"/>
          </a:xfrm>
          <a:custGeom>
            <a:avLst/>
            <a:gdLst>
              <a:gd name="connsiteX0" fmla="*/ 0 w 4879328"/>
              <a:gd name="connsiteY0" fmla="*/ 0 h 1588030"/>
              <a:gd name="connsiteX1" fmla="*/ 4879328 w 4879328"/>
              <a:gd name="connsiteY1" fmla="*/ 0 h 1588030"/>
              <a:gd name="connsiteX2" fmla="*/ 4879328 w 4879328"/>
              <a:gd name="connsiteY2" fmla="*/ 1588030 h 1588030"/>
              <a:gd name="connsiteX3" fmla="*/ 771525 w 4879328"/>
              <a:gd name="connsiteY3" fmla="*/ 1588030 h 1588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9328" h="1588030">
                <a:moveTo>
                  <a:pt x="0" y="0"/>
                </a:moveTo>
                <a:lnTo>
                  <a:pt x="4879328" y="0"/>
                </a:lnTo>
                <a:lnTo>
                  <a:pt x="4879328" y="1588030"/>
                </a:lnTo>
                <a:lnTo>
                  <a:pt x="771525" y="1588030"/>
                </a:lnTo>
                <a:close/>
              </a:path>
            </a:pathLst>
          </a:custGeom>
          <a:solidFill>
            <a:srgbClr val="007CC6"/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8" name="TextBox 8"/>
          <p:cNvSpPr txBox="1"/>
          <p:nvPr/>
        </p:nvSpPr>
        <p:spPr>
          <a:xfrm>
            <a:off x="13794435" y="-940295"/>
            <a:ext cx="6534473" cy="2528325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5624"/>
              </a:lnSpc>
            </a:pPr>
            <a:endParaRPr dirty="0"/>
          </a:p>
        </p:txBody>
      </p:sp>
      <p:sp>
        <p:nvSpPr>
          <p:cNvPr id="9" name="Freeform 9"/>
          <p:cNvSpPr/>
          <p:nvPr/>
        </p:nvSpPr>
        <p:spPr>
          <a:xfrm>
            <a:off x="14311795" y="287444"/>
            <a:ext cx="3646351" cy="1013141"/>
          </a:xfrm>
          <a:custGeom>
            <a:avLst/>
            <a:gdLst/>
            <a:ahLst/>
            <a:cxnLst/>
            <a:rect l="l" t="t" r="r" b="b"/>
            <a:pathLst>
              <a:path w="4861801" h="1350854">
                <a:moveTo>
                  <a:pt x="0" y="0"/>
                </a:moveTo>
                <a:lnTo>
                  <a:pt x="4861801" y="0"/>
                </a:lnTo>
                <a:lnTo>
                  <a:pt x="4861801" y="1350855"/>
                </a:lnTo>
                <a:lnTo>
                  <a:pt x="0" y="13508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B7DBFBEB-0B41-F6D2-0F32-37F75537388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23512397"/>
              </p:ext>
            </p:extLst>
          </p:nvPr>
        </p:nvGraphicFramePr>
        <p:xfrm>
          <a:off x="3048000" y="2852634"/>
          <a:ext cx="12192000" cy="63548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083675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CCCF2F12-C617-30D6-ADA4-2C9A4CCDF855}"/>
              </a:ext>
            </a:extLst>
          </p:cNvPr>
          <p:cNvSpPr/>
          <p:nvPr/>
        </p:nvSpPr>
        <p:spPr>
          <a:xfrm rot="-1753206">
            <a:off x="2208306" y="8711045"/>
            <a:ext cx="21071716" cy="8977546"/>
          </a:xfrm>
          <a:custGeom>
            <a:avLst/>
            <a:gdLst>
              <a:gd name="connsiteX0" fmla="*/ 21071716 w 21071716"/>
              <a:gd name="connsiteY0" fmla="*/ 0 h 8977546"/>
              <a:gd name="connsiteX1" fmla="*/ 16050204 w 21071716"/>
              <a:gd name="connsiteY1" fmla="*/ 8977546 h 8977546"/>
              <a:gd name="connsiteX2" fmla="*/ 0 w 21071716"/>
              <a:gd name="connsiteY2" fmla="*/ 0 h 8977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071716" h="8977546">
                <a:moveTo>
                  <a:pt x="21071716" y="0"/>
                </a:moveTo>
                <a:lnTo>
                  <a:pt x="16050204" y="8977546"/>
                </a:lnTo>
                <a:lnTo>
                  <a:pt x="0" y="0"/>
                </a:lnTo>
                <a:close/>
              </a:path>
            </a:pathLst>
          </a:custGeom>
          <a:solidFill>
            <a:srgbClr val="007CC6">
              <a:alpha val="4706"/>
            </a:srgbClr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3" name="TextBox 3"/>
          <p:cNvSpPr txBox="1"/>
          <p:nvPr/>
        </p:nvSpPr>
        <p:spPr>
          <a:xfrm>
            <a:off x="1028700" y="1566497"/>
            <a:ext cx="14439900" cy="10400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071"/>
              </a:lnSpc>
            </a:pPr>
            <a:r>
              <a:rPr lang="en-US" sz="7200" spc="-485" dirty="0">
                <a:solidFill>
                  <a:srgbClr val="263F6B"/>
                </a:solidFill>
                <a:latin typeface="Montserrat Ultra-Bold Italics"/>
              </a:rPr>
              <a:t>2023-28 Strategic Plan Overview</a:t>
            </a: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71BFECAB-1C01-DAF1-39BA-052525818A74}"/>
              </a:ext>
            </a:extLst>
          </p:cNvPr>
          <p:cNvSpPr/>
          <p:nvPr/>
        </p:nvSpPr>
        <p:spPr>
          <a:xfrm>
            <a:off x="13408672" y="0"/>
            <a:ext cx="4879328" cy="1588030"/>
          </a:xfrm>
          <a:custGeom>
            <a:avLst/>
            <a:gdLst>
              <a:gd name="connsiteX0" fmla="*/ 0 w 4879328"/>
              <a:gd name="connsiteY0" fmla="*/ 0 h 1588030"/>
              <a:gd name="connsiteX1" fmla="*/ 4879328 w 4879328"/>
              <a:gd name="connsiteY1" fmla="*/ 0 h 1588030"/>
              <a:gd name="connsiteX2" fmla="*/ 4879328 w 4879328"/>
              <a:gd name="connsiteY2" fmla="*/ 1588030 h 1588030"/>
              <a:gd name="connsiteX3" fmla="*/ 771525 w 4879328"/>
              <a:gd name="connsiteY3" fmla="*/ 1588030 h 1588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9328" h="1588030">
                <a:moveTo>
                  <a:pt x="0" y="0"/>
                </a:moveTo>
                <a:lnTo>
                  <a:pt x="4879328" y="0"/>
                </a:lnTo>
                <a:lnTo>
                  <a:pt x="4879328" y="1588030"/>
                </a:lnTo>
                <a:lnTo>
                  <a:pt x="771525" y="1588030"/>
                </a:lnTo>
                <a:close/>
              </a:path>
            </a:pathLst>
          </a:custGeom>
          <a:solidFill>
            <a:srgbClr val="007CC6"/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8" name="TextBox 8"/>
          <p:cNvSpPr txBox="1"/>
          <p:nvPr/>
        </p:nvSpPr>
        <p:spPr>
          <a:xfrm>
            <a:off x="13794435" y="-940295"/>
            <a:ext cx="6534473" cy="2528325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5624"/>
              </a:lnSpc>
            </a:pPr>
            <a:endParaRPr dirty="0"/>
          </a:p>
        </p:txBody>
      </p:sp>
      <p:sp>
        <p:nvSpPr>
          <p:cNvPr id="9" name="Freeform 9"/>
          <p:cNvSpPr/>
          <p:nvPr/>
        </p:nvSpPr>
        <p:spPr>
          <a:xfrm>
            <a:off x="14311795" y="287444"/>
            <a:ext cx="3646351" cy="1013141"/>
          </a:xfrm>
          <a:custGeom>
            <a:avLst/>
            <a:gdLst/>
            <a:ahLst/>
            <a:cxnLst/>
            <a:rect l="l" t="t" r="r" b="b"/>
            <a:pathLst>
              <a:path w="4861801" h="1350854">
                <a:moveTo>
                  <a:pt x="0" y="0"/>
                </a:moveTo>
                <a:lnTo>
                  <a:pt x="4861801" y="0"/>
                </a:lnTo>
                <a:lnTo>
                  <a:pt x="4861801" y="1350855"/>
                </a:lnTo>
                <a:lnTo>
                  <a:pt x="0" y="135085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E22C62B-0180-C6A5-D922-7C5B2554A328}"/>
              </a:ext>
            </a:extLst>
          </p:cNvPr>
          <p:cNvSpPr/>
          <p:nvPr/>
        </p:nvSpPr>
        <p:spPr>
          <a:xfrm>
            <a:off x="733896" y="3162300"/>
            <a:ext cx="2514599" cy="121920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Goal # 1</a:t>
            </a:r>
          </a:p>
          <a:p>
            <a:pPr algn="ctr"/>
            <a:r>
              <a:rPr lang="en-US" dirty="0"/>
              <a:t>Academic Success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164F8F22-0301-5D2D-2797-61B80348894B}"/>
              </a:ext>
            </a:extLst>
          </p:cNvPr>
          <p:cNvSpPr/>
          <p:nvPr/>
        </p:nvSpPr>
        <p:spPr>
          <a:xfrm>
            <a:off x="3390901" y="3583216"/>
            <a:ext cx="1485899" cy="467881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7A9A5EA-28F8-1DAD-C23E-45B78AC52467}"/>
              </a:ext>
            </a:extLst>
          </p:cNvPr>
          <p:cNvSpPr/>
          <p:nvPr/>
        </p:nvSpPr>
        <p:spPr>
          <a:xfrm>
            <a:off x="5105398" y="2857499"/>
            <a:ext cx="4967223" cy="1752601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 Strategic Priorities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Academic Programs &amp; Course Modality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Teaching Innovation &amp; Excellence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Academic Support Services </a:t>
            </a:r>
          </a:p>
          <a:p>
            <a:pPr algn="ctr"/>
            <a:endParaRPr lang="en-US" dirty="0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61CD0C57-71AD-C156-B4C0-3BD6E2DD9318}"/>
              </a:ext>
            </a:extLst>
          </p:cNvPr>
          <p:cNvSpPr/>
          <p:nvPr/>
        </p:nvSpPr>
        <p:spPr>
          <a:xfrm>
            <a:off x="10210800" y="3543301"/>
            <a:ext cx="1309622" cy="484112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54B5AC9-2641-2729-F97B-4A0BC0A3E0A9}"/>
              </a:ext>
            </a:extLst>
          </p:cNvPr>
          <p:cNvSpPr/>
          <p:nvPr/>
        </p:nvSpPr>
        <p:spPr>
          <a:xfrm>
            <a:off x="11658600" y="2833051"/>
            <a:ext cx="5410200" cy="2188963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8 Key Performance Indicators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/>
              <a:t>Persistence, Retention &amp; Graduation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/>
              <a:t> Closing Achievement Gaps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/>
              <a:t>Credit Accumulation and milestone</a:t>
            </a:r>
          </a:p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624E63-19E2-FFB6-DDEB-1C594B1AC23F}"/>
              </a:ext>
            </a:extLst>
          </p:cNvPr>
          <p:cNvSpPr/>
          <p:nvPr/>
        </p:nvSpPr>
        <p:spPr>
          <a:xfrm>
            <a:off x="733896" y="5448300"/>
            <a:ext cx="2514599" cy="12192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Goal # 2</a:t>
            </a:r>
          </a:p>
          <a:p>
            <a:pPr algn="ctr"/>
            <a:r>
              <a:rPr lang="en-US" dirty="0"/>
              <a:t>Student Experience</a:t>
            </a: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9254E7EA-6BB5-CF84-36DA-C4DA4C591187}"/>
              </a:ext>
            </a:extLst>
          </p:cNvPr>
          <p:cNvSpPr/>
          <p:nvPr/>
        </p:nvSpPr>
        <p:spPr>
          <a:xfrm>
            <a:off x="3390901" y="5698435"/>
            <a:ext cx="1485899" cy="476424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C1AC95-30EC-685C-BDC0-3320E55DCD99}"/>
              </a:ext>
            </a:extLst>
          </p:cNvPr>
          <p:cNvSpPr/>
          <p:nvPr/>
        </p:nvSpPr>
        <p:spPr>
          <a:xfrm>
            <a:off x="5029199" y="5143500"/>
            <a:ext cx="5043421" cy="201756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 Strategic Priorities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Student-Centered systems and procedures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Diversity, Equity &amp; Inclusion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Student Belonging, Engagement &amp; Wellbeing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Support Systems to address non-cognitive barriers to success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AA785728-B727-5761-BFE9-83160A687BA9}"/>
              </a:ext>
            </a:extLst>
          </p:cNvPr>
          <p:cNvSpPr/>
          <p:nvPr/>
        </p:nvSpPr>
        <p:spPr>
          <a:xfrm>
            <a:off x="10210800" y="5905500"/>
            <a:ext cx="1143000" cy="457200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463946C-94EC-490D-74C2-DD3BF942F75A}"/>
              </a:ext>
            </a:extLst>
          </p:cNvPr>
          <p:cNvSpPr/>
          <p:nvPr/>
        </p:nvSpPr>
        <p:spPr>
          <a:xfrm>
            <a:off x="11582400" y="5308905"/>
            <a:ext cx="5486400" cy="220980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 Key Performance Indicators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/>
              <a:t>Recommendation of OCC to High School Students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/>
              <a:t>Diversity, Equity &amp; Inclusion as core values of OCC’s mission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/>
              <a:t>Sense of Belonging at OCC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/>
              <a:t>Satisfaction with Quality of Education at OCC</a:t>
            </a:r>
          </a:p>
          <a:p>
            <a:pPr marL="285750" indent="-285750" algn="ctr">
              <a:buFont typeface="Wingdings" panose="05000000000000000000" pitchFamily="2" charset="2"/>
              <a:buChar char="v"/>
            </a:pPr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BE8DDC8-B11D-FC4D-7DED-42AD1C3B18CC}"/>
              </a:ext>
            </a:extLst>
          </p:cNvPr>
          <p:cNvSpPr/>
          <p:nvPr/>
        </p:nvSpPr>
        <p:spPr>
          <a:xfrm>
            <a:off x="609599" y="8199966"/>
            <a:ext cx="2638896" cy="1286934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Goal # 3</a:t>
            </a:r>
          </a:p>
          <a:p>
            <a:pPr algn="ctr"/>
            <a:r>
              <a:rPr lang="en-US" dirty="0"/>
              <a:t>Communication</a:t>
            </a:r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E34337D8-A1F0-A368-7999-3FA7404FCA56}"/>
              </a:ext>
            </a:extLst>
          </p:cNvPr>
          <p:cNvSpPr/>
          <p:nvPr/>
        </p:nvSpPr>
        <p:spPr>
          <a:xfrm>
            <a:off x="3390900" y="8720503"/>
            <a:ext cx="1485899" cy="476424"/>
          </a:xfrm>
          <a:prstGeom prst="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A77DFA9-D146-267D-3A30-3BD0947BE356}"/>
              </a:ext>
            </a:extLst>
          </p:cNvPr>
          <p:cNvSpPr/>
          <p:nvPr/>
        </p:nvSpPr>
        <p:spPr>
          <a:xfrm>
            <a:off x="5105399" y="7658100"/>
            <a:ext cx="5191253" cy="251460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 Strategic Priorities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Consistent&amp; well-coordinated communication messages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Strategic Communication interventions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Employees understanding of their contribution towards student success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Stakeholders mechanism to share ideas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Recognition of OCC brand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0CD0441-07E8-6B1F-F265-2D4C4E07CD33}"/>
              </a:ext>
            </a:extLst>
          </p:cNvPr>
          <p:cNvSpPr/>
          <p:nvPr/>
        </p:nvSpPr>
        <p:spPr>
          <a:xfrm>
            <a:off x="11520422" y="7789757"/>
            <a:ext cx="5624578" cy="220980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6 Key Performance Indicators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/>
              <a:t>Complete audit of College communications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/>
              <a:t>Practice of open ethical communication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/>
              <a:t>Student competencies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/>
              <a:t>Centrality of Students’ needs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/>
              <a:t>Information sharing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/>
              <a:t>Stakeholders perception of OCC</a:t>
            </a:r>
          </a:p>
          <a:p>
            <a:pPr marL="285750" indent="-285750" algn="ctr">
              <a:buFont typeface="Wingdings" panose="05000000000000000000" pitchFamily="2" charset="2"/>
              <a:buChar char="v"/>
            </a:pPr>
            <a:endParaRPr lang="en-US" dirty="0"/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794FC133-5210-AC67-C33B-BD2B73EE3446}"/>
              </a:ext>
            </a:extLst>
          </p:cNvPr>
          <p:cNvSpPr/>
          <p:nvPr/>
        </p:nvSpPr>
        <p:spPr>
          <a:xfrm>
            <a:off x="10414000" y="8720503"/>
            <a:ext cx="939800" cy="476424"/>
          </a:xfrm>
          <a:prstGeom prst="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15412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" y="1407024"/>
            <a:ext cx="8960827" cy="8879976"/>
          </a:xfrm>
          <a:custGeom>
            <a:avLst/>
            <a:gdLst/>
            <a:ahLst/>
            <a:cxnLst/>
            <a:rect l="l" t="t" r="r" b="b"/>
            <a:pathLst>
              <a:path w="10586922" h="10586922">
                <a:moveTo>
                  <a:pt x="0" y="0"/>
                </a:moveTo>
                <a:lnTo>
                  <a:pt x="10586922" y="0"/>
                </a:lnTo>
                <a:lnTo>
                  <a:pt x="10586922" y="10586922"/>
                </a:lnTo>
                <a:lnTo>
                  <a:pt x="0" y="105869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8147" b="-19222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D5EAA923-B676-EE3C-8DDF-1494C24323C5}"/>
              </a:ext>
            </a:extLst>
          </p:cNvPr>
          <p:cNvSpPr/>
          <p:nvPr/>
        </p:nvSpPr>
        <p:spPr>
          <a:xfrm rot="-1753206">
            <a:off x="771998" y="4580304"/>
            <a:ext cx="21043161" cy="8965380"/>
          </a:xfrm>
          <a:custGeom>
            <a:avLst/>
            <a:gdLst>
              <a:gd name="connsiteX0" fmla="*/ 21043161 w 21043161"/>
              <a:gd name="connsiteY0" fmla="*/ 0 h 8965380"/>
              <a:gd name="connsiteX1" fmla="*/ 16028451 w 21043161"/>
              <a:gd name="connsiteY1" fmla="*/ 8965380 h 8965380"/>
              <a:gd name="connsiteX2" fmla="*/ 0 w 21043161"/>
              <a:gd name="connsiteY2" fmla="*/ 0 h 8965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043161" h="8965380">
                <a:moveTo>
                  <a:pt x="21043161" y="0"/>
                </a:moveTo>
                <a:lnTo>
                  <a:pt x="16028451" y="8965380"/>
                </a:lnTo>
                <a:lnTo>
                  <a:pt x="0" y="0"/>
                </a:lnTo>
                <a:close/>
              </a:path>
            </a:pathLst>
          </a:custGeom>
          <a:solidFill>
            <a:srgbClr val="007CC6">
              <a:alpha val="4706"/>
            </a:srgbClr>
          </a:solidFill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134937" y="1521324"/>
            <a:ext cx="14018125" cy="629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9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995" b="0" i="0" u="none" strike="noStrike" kern="1200" cap="none" spc="-294" normalizeH="0" baseline="0" noProof="0" dirty="0">
                <a:ln>
                  <a:noFill/>
                </a:ln>
                <a:solidFill>
                  <a:srgbClr val="003151"/>
                </a:solidFill>
                <a:effectLst/>
                <a:uLnTx/>
                <a:uFillTx/>
                <a:latin typeface="Montserrat Ultra-Bold Italics"/>
                <a:ea typeface="+mn-ea"/>
                <a:cs typeface="+mn-cs"/>
              </a:rPr>
              <a:t>2023-28 Strategic Plan Summary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292001" y="3423799"/>
            <a:ext cx="15703999" cy="3846454"/>
            <a:chOff x="0" y="0"/>
            <a:chExt cx="20938665" cy="5128605"/>
          </a:xfrm>
        </p:grpSpPr>
        <p:sp>
          <p:nvSpPr>
            <p:cNvPr id="6" name="AutoShape 6"/>
            <p:cNvSpPr/>
            <p:nvPr/>
          </p:nvSpPr>
          <p:spPr>
            <a:xfrm>
              <a:off x="6344542" y="0"/>
              <a:ext cx="0" cy="5128605"/>
            </a:xfrm>
            <a:prstGeom prst="line">
              <a:avLst/>
            </a:prstGeom>
            <a:ln w="127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AutoShape 7"/>
            <p:cNvSpPr/>
            <p:nvPr/>
          </p:nvSpPr>
          <p:spPr>
            <a:xfrm>
              <a:off x="14715913" y="0"/>
              <a:ext cx="0" cy="5128605"/>
            </a:xfrm>
            <a:prstGeom prst="line">
              <a:avLst/>
            </a:prstGeom>
            <a:ln w="127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1057440"/>
              <a:ext cx="4321497" cy="5287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32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500" b="0" i="0" u="none" strike="noStrike" kern="1200" cap="none" spc="50" normalizeH="0" baseline="0" noProof="0" dirty="0">
                  <a:ln>
                    <a:noFill/>
                  </a:ln>
                  <a:solidFill>
                    <a:srgbClr val="003151"/>
                  </a:solidFill>
                  <a:effectLst/>
                  <a:uLnTx/>
                  <a:uFillTx/>
                  <a:latin typeface="Montserrat Ultra-Bold"/>
                  <a:ea typeface="+mn-ea"/>
                  <a:cs typeface="+mn-cs"/>
                </a:rPr>
                <a:t>3 GOALS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2170807"/>
              <a:ext cx="4321497" cy="5287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42900" marR="0" lvl="0" indent="-342900" algn="ctr" defTabSz="914400" rtl="0" eaLnBrk="1" fontAlgn="auto" latinLnBrk="0" hangingPunct="1">
                <a:lnSpc>
                  <a:spcPts val="32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endParaRPr kumimoji="0" lang="en-US" sz="2500" b="0" i="0" u="none" strike="noStrike" kern="1200" cap="none" spc="50" normalizeH="0" baseline="0" noProof="0" dirty="0">
                <a:ln>
                  <a:noFill/>
                </a:ln>
                <a:solidFill>
                  <a:srgbClr val="003151"/>
                </a:solidFill>
                <a:effectLst/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247689" y="1057440"/>
              <a:ext cx="4321497" cy="10930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32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500" b="0" i="0" u="none" strike="noStrike" kern="1200" cap="none" spc="50" normalizeH="0" baseline="0" noProof="0" dirty="0">
                  <a:ln>
                    <a:noFill/>
                  </a:ln>
                  <a:solidFill>
                    <a:srgbClr val="003151"/>
                  </a:solidFill>
                  <a:effectLst/>
                  <a:uLnTx/>
                  <a:uFillTx/>
                  <a:latin typeface="Montserrat Ultra-Bold"/>
                  <a:ea typeface="+mn-ea"/>
                  <a:cs typeface="+mn-cs"/>
                </a:rPr>
                <a:t>12 </a:t>
              </a:r>
              <a:r>
                <a:rPr lang="en-US" sz="2500" spc="50" dirty="0">
                  <a:solidFill>
                    <a:srgbClr val="003151"/>
                  </a:solidFill>
                  <a:latin typeface="Montserrat Ultra-Bold"/>
                </a:rPr>
                <a:t>STRATEGIC PRIORITIES</a:t>
              </a:r>
              <a:endParaRPr kumimoji="0" lang="en-US" sz="2500" b="0" i="0" u="none" strike="noStrike" kern="1200" cap="none" spc="50" normalizeH="0" baseline="0" noProof="0" dirty="0">
                <a:ln>
                  <a:noFill/>
                </a:ln>
                <a:solidFill>
                  <a:srgbClr val="003151"/>
                </a:solidFill>
                <a:effectLst/>
                <a:uLnTx/>
                <a:uFillTx/>
                <a:latin typeface="Montserrat Ultra-Bold"/>
                <a:ea typeface="+mn-ea"/>
                <a:cs typeface="+mn-cs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247689" y="2170807"/>
              <a:ext cx="4321497" cy="5287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32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500" b="0" i="0" u="none" strike="noStrike" kern="1200" cap="none" spc="50" normalizeH="0" baseline="0" noProof="0" dirty="0">
                <a:ln>
                  <a:noFill/>
                </a:ln>
                <a:solidFill>
                  <a:srgbClr val="003151"/>
                </a:solidFill>
                <a:effectLst/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6617168" y="1057440"/>
              <a:ext cx="4321497" cy="16572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32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500" b="0" i="0" u="none" strike="noStrike" kern="1200" cap="none" spc="50" normalizeH="0" baseline="0" noProof="0" dirty="0">
                  <a:ln>
                    <a:noFill/>
                  </a:ln>
                  <a:solidFill>
                    <a:srgbClr val="003151"/>
                  </a:solidFill>
                  <a:effectLst/>
                  <a:uLnTx/>
                  <a:uFillTx/>
                  <a:latin typeface="Montserrat Ultra-Bold"/>
                  <a:ea typeface="+mn-ea"/>
                  <a:cs typeface="+mn-cs"/>
                </a:rPr>
                <a:t>18 KEY PERFORMANCE INDICATORS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6617168" y="2285511"/>
              <a:ext cx="4321497" cy="5287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32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500" b="0" i="0" u="none" strike="noStrike" kern="1200" cap="none" spc="50" normalizeH="0" baseline="0" noProof="0" dirty="0">
                <a:ln>
                  <a:noFill/>
                </a:ln>
                <a:solidFill>
                  <a:srgbClr val="003151"/>
                </a:solidFill>
                <a:effectLst/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</p:grpSp>
      <p:sp>
        <p:nvSpPr>
          <p:cNvPr id="23" name="Freeform 22">
            <a:extLst>
              <a:ext uri="{FF2B5EF4-FFF2-40B4-BE49-F238E27FC236}">
                <a16:creationId xmlns:a16="http://schemas.microsoft.com/office/drawing/2014/main" id="{C1EF12F7-E956-77A9-7372-B4EF59F09D88}"/>
              </a:ext>
            </a:extLst>
          </p:cNvPr>
          <p:cNvSpPr/>
          <p:nvPr/>
        </p:nvSpPr>
        <p:spPr>
          <a:xfrm>
            <a:off x="13343002" y="0"/>
            <a:ext cx="4957291" cy="1588030"/>
          </a:xfrm>
          <a:custGeom>
            <a:avLst/>
            <a:gdLst>
              <a:gd name="connsiteX0" fmla="*/ 0 w 4957291"/>
              <a:gd name="connsiteY0" fmla="*/ 0 h 1588030"/>
              <a:gd name="connsiteX1" fmla="*/ 4957291 w 4957291"/>
              <a:gd name="connsiteY1" fmla="*/ 0 h 1588030"/>
              <a:gd name="connsiteX2" fmla="*/ 4957291 w 4957291"/>
              <a:gd name="connsiteY2" fmla="*/ 1588030 h 1588030"/>
              <a:gd name="connsiteX3" fmla="*/ 771525 w 4957291"/>
              <a:gd name="connsiteY3" fmla="*/ 1588030 h 1588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57291" h="1588030">
                <a:moveTo>
                  <a:pt x="0" y="0"/>
                </a:moveTo>
                <a:lnTo>
                  <a:pt x="4957291" y="0"/>
                </a:lnTo>
                <a:lnTo>
                  <a:pt x="4957291" y="1588030"/>
                </a:lnTo>
                <a:lnTo>
                  <a:pt x="771525" y="1588030"/>
                </a:lnTo>
                <a:close/>
              </a:path>
            </a:pathLst>
          </a:custGeom>
          <a:solidFill>
            <a:srgbClr val="007CC6"/>
          </a:solidFill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3728764" y="-940295"/>
            <a:ext cx="6534473" cy="2528325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marL="0" marR="0" lvl="0" indent="0" algn="ctr" defTabSz="914400" rtl="0" eaLnBrk="1" fontAlgn="auto" latinLnBrk="0" hangingPunct="1">
              <a:lnSpc>
                <a:spcPts val="562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Freeform 18"/>
          <p:cNvSpPr/>
          <p:nvPr/>
        </p:nvSpPr>
        <p:spPr>
          <a:xfrm>
            <a:off x="14246124" y="287445"/>
            <a:ext cx="3646351" cy="1013141"/>
          </a:xfrm>
          <a:custGeom>
            <a:avLst/>
            <a:gdLst/>
            <a:ahLst/>
            <a:cxnLst/>
            <a:rect l="l" t="t" r="r" b="b"/>
            <a:pathLst>
              <a:path w="4861801" h="1350854">
                <a:moveTo>
                  <a:pt x="0" y="0"/>
                </a:moveTo>
                <a:lnTo>
                  <a:pt x="4861801" y="0"/>
                </a:lnTo>
                <a:lnTo>
                  <a:pt x="4861801" y="1350855"/>
                </a:lnTo>
                <a:lnTo>
                  <a:pt x="0" y="13508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17945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7B00F-5BB3-3E2F-43C2-81CEDC7364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GOAL # 1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41E2D7-AD0C-CFD0-68C9-D1623F39241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ACADEMIC SUCCESS</a:t>
            </a:r>
          </a:p>
        </p:txBody>
      </p:sp>
      <p:sp>
        <p:nvSpPr>
          <p:cNvPr id="4" name="Freeform 10">
            <a:extLst>
              <a:ext uri="{FF2B5EF4-FFF2-40B4-BE49-F238E27FC236}">
                <a16:creationId xmlns:a16="http://schemas.microsoft.com/office/drawing/2014/main" id="{7FA6AEF5-CFED-DE2E-CF7E-34276BA1476F}"/>
              </a:ext>
            </a:extLst>
          </p:cNvPr>
          <p:cNvSpPr/>
          <p:nvPr/>
        </p:nvSpPr>
        <p:spPr>
          <a:xfrm>
            <a:off x="13408672" y="0"/>
            <a:ext cx="4879328" cy="1588030"/>
          </a:xfrm>
          <a:custGeom>
            <a:avLst/>
            <a:gdLst>
              <a:gd name="connsiteX0" fmla="*/ 0 w 4879328"/>
              <a:gd name="connsiteY0" fmla="*/ 0 h 1588030"/>
              <a:gd name="connsiteX1" fmla="*/ 4879328 w 4879328"/>
              <a:gd name="connsiteY1" fmla="*/ 0 h 1588030"/>
              <a:gd name="connsiteX2" fmla="*/ 4879328 w 4879328"/>
              <a:gd name="connsiteY2" fmla="*/ 1588030 h 1588030"/>
              <a:gd name="connsiteX3" fmla="*/ 771525 w 4879328"/>
              <a:gd name="connsiteY3" fmla="*/ 1588030 h 1588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9328" h="1588030">
                <a:moveTo>
                  <a:pt x="0" y="0"/>
                </a:moveTo>
                <a:lnTo>
                  <a:pt x="4879328" y="0"/>
                </a:lnTo>
                <a:lnTo>
                  <a:pt x="4879328" y="1588030"/>
                </a:lnTo>
                <a:lnTo>
                  <a:pt x="771525" y="1588030"/>
                </a:lnTo>
                <a:close/>
              </a:path>
            </a:pathLst>
          </a:custGeom>
          <a:solidFill>
            <a:srgbClr val="007CC6"/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5" name="Freeform 9">
            <a:extLst>
              <a:ext uri="{FF2B5EF4-FFF2-40B4-BE49-F238E27FC236}">
                <a16:creationId xmlns:a16="http://schemas.microsoft.com/office/drawing/2014/main" id="{C8EA1A82-3C49-7767-42D6-E7D80CA8C490}"/>
              </a:ext>
            </a:extLst>
          </p:cNvPr>
          <p:cNvSpPr/>
          <p:nvPr/>
        </p:nvSpPr>
        <p:spPr>
          <a:xfrm>
            <a:off x="14311795" y="287444"/>
            <a:ext cx="3646351" cy="1013141"/>
          </a:xfrm>
          <a:custGeom>
            <a:avLst/>
            <a:gdLst/>
            <a:ahLst/>
            <a:cxnLst/>
            <a:rect l="l" t="t" r="r" b="b"/>
            <a:pathLst>
              <a:path w="4861801" h="1350854">
                <a:moveTo>
                  <a:pt x="0" y="0"/>
                </a:moveTo>
                <a:lnTo>
                  <a:pt x="4861801" y="0"/>
                </a:lnTo>
                <a:lnTo>
                  <a:pt x="4861801" y="1350855"/>
                </a:lnTo>
                <a:lnTo>
                  <a:pt x="0" y="13508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1654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CCCF2F12-C617-30D6-ADA4-2C9A4CCDF855}"/>
              </a:ext>
            </a:extLst>
          </p:cNvPr>
          <p:cNvSpPr/>
          <p:nvPr/>
        </p:nvSpPr>
        <p:spPr>
          <a:xfrm rot="-1753206">
            <a:off x="748229" y="4586501"/>
            <a:ext cx="21071716" cy="8977546"/>
          </a:xfrm>
          <a:custGeom>
            <a:avLst/>
            <a:gdLst>
              <a:gd name="connsiteX0" fmla="*/ 21071716 w 21071716"/>
              <a:gd name="connsiteY0" fmla="*/ 0 h 8977546"/>
              <a:gd name="connsiteX1" fmla="*/ 16050204 w 21071716"/>
              <a:gd name="connsiteY1" fmla="*/ 8977546 h 8977546"/>
              <a:gd name="connsiteX2" fmla="*/ 0 w 21071716"/>
              <a:gd name="connsiteY2" fmla="*/ 0 h 8977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071716" h="8977546">
                <a:moveTo>
                  <a:pt x="21071716" y="0"/>
                </a:moveTo>
                <a:lnTo>
                  <a:pt x="16050204" y="8977546"/>
                </a:lnTo>
                <a:lnTo>
                  <a:pt x="0" y="0"/>
                </a:lnTo>
                <a:close/>
              </a:path>
            </a:pathLst>
          </a:custGeom>
          <a:solidFill>
            <a:srgbClr val="007CC6">
              <a:alpha val="4706"/>
            </a:srgbClr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3" name="TextBox 3"/>
          <p:cNvSpPr txBox="1"/>
          <p:nvPr/>
        </p:nvSpPr>
        <p:spPr>
          <a:xfrm>
            <a:off x="1028700" y="1566497"/>
            <a:ext cx="14287500" cy="9691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071"/>
              </a:lnSpc>
            </a:pPr>
            <a:r>
              <a:rPr lang="en-US" sz="6000" spc="-485" dirty="0">
                <a:solidFill>
                  <a:srgbClr val="263F6B"/>
                </a:solidFill>
                <a:latin typeface="Montserrat Ultra-Bold Italics"/>
              </a:rPr>
              <a:t>Goal # 1- Fall-Spring Persistence</a:t>
            </a: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71BFECAB-1C01-DAF1-39BA-052525818A74}"/>
              </a:ext>
            </a:extLst>
          </p:cNvPr>
          <p:cNvSpPr/>
          <p:nvPr/>
        </p:nvSpPr>
        <p:spPr>
          <a:xfrm>
            <a:off x="13408672" y="0"/>
            <a:ext cx="4879328" cy="1588030"/>
          </a:xfrm>
          <a:custGeom>
            <a:avLst/>
            <a:gdLst>
              <a:gd name="connsiteX0" fmla="*/ 0 w 4879328"/>
              <a:gd name="connsiteY0" fmla="*/ 0 h 1588030"/>
              <a:gd name="connsiteX1" fmla="*/ 4879328 w 4879328"/>
              <a:gd name="connsiteY1" fmla="*/ 0 h 1588030"/>
              <a:gd name="connsiteX2" fmla="*/ 4879328 w 4879328"/>
              <a:gd name="connsiteY2" fmla="*/ 1588030 h 1588030"/>
              <a:gd name="connsiteX3" fmla="*/ 771525 w 4879328"/>
              <a:gd name="connsiteY3" fmla="*/ 1588030 h 1588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9328" h="1588030">
                <a:moveTo>
                  <a:pt x="0" y="0"/>
                </a:moveTo>
                <a:lnTo>
                  <a:pt x="4879328" y="0"/>
                </a:lnTo>
                <a:lnTo>
                  <a:pt x="4879328" y="1588030"/>
                </a:lnTo>
                <a:lnTo>
                  <a:pt x="771525" y="1588030"/>
                </a:lnTo>
                <a:close/>
              </a:path>
            </a:pathLst>
          </a:custGeom>
          <a:solidFill>
            <a:srgbClr val="007CC6"/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8" name="TextBox 8"/>
          <p:cNvSpPr txBox="1"/>
          <p:nvPr/>
        </p:nvSpPr>
        <p:spPr>
          <a:xfrm>
            <a:off x="13794435" y="-940295"/>
            <a:ext cx="6534473" cy="2528325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5624"/>
              </a:lnSpc>
            </a:pPr>
            <a:endParaRPr dirty="0"/>
          </a:p>
        </p:txBody>
      </p:sp>
      <p:sp>
        <p:nvSpPr>
          <p:cNvPr id="9" name="Freeform 9"/>
          <p:cNvSpPr/>
          <p:nvPr/>
        </p:nvSpPr>
        <p:spPr>
          <a:xfrm>
            <a:off x="14311795" y="287444"/>
            <a:ext cx="3646351" cy="1013141"/>
          </a:xfrm>
          <a:custGeom>
            <a:avLst/>
            <a:gdLst/>
            <a:ahLst/>
            <a:cxnLst/>
            <a:rect l="l" t="t" r="r" b="b"/>
            <a:pathLst>
              <a:path w="4861801" h="1350854">
                <a:moveTo>
                  <a:pt x="0" y="0"/>
                </a:moveTo>
                <a:lnTo>
                  <a:pt x="4861801" y="0"/>
                </a:lnTo>
                <a:lnTo>
                  <a:pt x="4861801" y="1350855"/>
                </a:lnTo>
                <a:lnTo>
                  <a:pt x="0" y="13508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1E6A3D3D-27D6-0025-ADB4-27819D26DEE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99221695"/>
              </p:ext>
            </p:extLst>
          </p:nvPr>
        </p:nvGraphicFramePr>
        <p:xfrm>
          <a:off x="3810000" y="3140080"/>
          <a:ext cx="11963400" cy="57372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Arrow: Up 6">
            <a:extLst>
              <a:ext uri="{FF2B5EF4-FFF2-40B4-BE49-F238E27FC236}">
                <a16:creationId xmlns:a16="http://schemas.microsoft.com/office/drawing/2014/main" id="{A0CFE0D4-F5F0-0F7C-6232-5ECA40DB0580}"/>
              </a:ext>
            </a:extLst>
          </p:cNvPr>
          <p:cNvSpPr/>
          <p:nvPr/>
        </p:nvSpPr>
        <p:spPr>
          <a:xfrm>
            <a:off x="16840200" y="4762500"/>
            <a:ext cx="533400" cy="2133600"/>
          </a:xfrm>
          <a:prstGeom prst="up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0801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CCCF2F12-C617-30D6-ADA4-2C9A4CCDF855}"/>
              </a:ext>
            </a:extLst>
          </p:cNvPr>
          <p:cNvSpPr/>
          <p:nvPr/>
        </p:nvSpPr>
        <p:spPr>
          <a:xfrm rot="-1753206">
            <a:off x="748229" y="4586501"/>
            <a:ext cx="21071716" cy="8977546"/>
          </a:xfrm>
          <a:custGeom>
            <a:avLst/>
            <a:gdLst>
              <a:gd name="connsiteX0" fmla="*/ 21071716 w 21071716"/>
              <a:gd name="connsiteY0" fmla="*/ 0 h 8977546"/>
              <a:gd name="connsiteX1" fmla="*/ 16050204 w 21071716"/>
              <a:gd name="connsiteY1" fmla="*/ 8977546 h 8977546"/>
              <a:gd name="connsiteX2" fmla="*/ 0 w 21071716"/>
              <a:gd name="connsiteY2" fmla="*/ 0 h 8977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071716" h="8977546">
                <a:moveTo>
                  <a:pt x="21071716" y="0"/>
                </a:moveTo>
                <a:lnTo>
                  <a:pt x="16050204" y="8977546"/>
                </a:lnTo>
                <a:lnTo>
                  <a:pt x="0" y="0"/>
                </a:lnTo>
                <a:close/>
              </a:path>
            </a:pathLst>
          </a:custGeom>
          <a:solidFill>
            <a:srgbClr val="007CC6">
              <a:alpha val="4706"/>
            </a:srgbClr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3" name="TextBox 3"/>
          <p:cNvSpPr txBox="1"/>
          <p:nvPr/>
        </p:nvSpPr>
        <p:spPr>
          <a:xfrm>
            <a:off x="1028700" y="1566497"/>
            <a:ext cx="16573500" cy="9691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071"/>
              </a:lnSpc>
            </a:pPr>
            <a:r>
              <a:rPr lang="en-US" sz="6000" spc="-485" dirty="0">
                <a:solidFill>
                  <a:srgbClr val="263F6B"/>
                </a:solidFill>
                <a:latin typeface="Montserrat Ultra-Bold Italics"/>
              </a:rPr>
              <a:t>Goal # 1- Fall- Fall Retention</a:t>
            </a: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71BFECAB-1C01-DAF1-39BA-052525818A74}"/>
              </a:ext>
            </a:extLst>
          </p:cNvPr>
          <p:cNvSpPr/>
          <p:nvPr/>
        </p:nvSpPr>
        <p:spPr>
          <a:xfrm>
            <a:off x="13408672" y="0"/>
            <a:ext cx="4879328" cy="1588030"/>
          </a:xfrm>
          <a:custGeom>
            <a:avLst/>
            <a:gdLst>
              <a:gd name="connsiteX0" fmla="*/ 0 w 4879328"/>
              <a:gd name="connsiteY0" fmla="*/ 0 h 1588030"/>
              <a:gd name="connsiteX1" fmla="*/ 4879328 w 4879328"/>
              <a:gd name="connsiteY1" fmla="*/ 0 h 1588030"/>
              <a:gd name="connsiteX2" fmla="*/ 4879328 w 4879328"/>
              <a:gd name="connsiteY2" fmla="*/ 1588030 h 1588030"/>
              <a:gd name="connsiteX3" fmla="*/ 771525 w 4879328"/>
              <a:gd name="connsiteY3" fmla="*/ 1588030 h 1588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9328" h="1588030">
                <a:moveTo>
                  <a:pt x="0" y="0"/>
                </a:moveTo>
                <a:lnTo>
                  <a:pt x="4879328" y="0"/>
                </a:lnTo>
                <a:lnTo>
                  <a:pt x="4879328" y="1588030"/>
                </a:lnTo>
                <a:lnTo>
                  <a:pt x="771525" y="1588030"/>
                </a:lnTo>
                <a:close/>
              </a:path>
            </a:pathLst>
          </a:custGeom>
          <a:solidFill>
            <a:srgbClr val="007CC6"/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8" name="TextBox 8"/>
          <p:cNvSpPr txBox="1"/>
          <p:nvPr/>
        </p:nvSpPr>
        <p:spPr>
          <a:xfrm>
            <a:off x="13794435" y="-940295"/>
            <a:ext cx="6534473" cy="2528325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5624"/>
              </a:lnSpc>
            </a:pPr>
            <a:endParaRPr dirty="0"/>
          </a:p>
        </p:txBody>
      </p:sp>
      <p:sp>
        <p:nvSpPr>
          <p:cNvPr id="9" name="Freeform 9"/>
          <p:cNvSpPr/>
          <p:nvPr/>
        </p:nvSpPr>
        <p:spPr>
          <a:xfrm>
            <a:off x="14311795" y="287444"/>
            <a:ext cx="3646351" cy="1013141"/>
          </a:xfrm>
          <a:custGeom>
            <a:avLst/>
            <a:gdLst/>
            <a:ahLst/>
            <a:cxnLst/>
            <a:rect l="l" t="t" r="r" b="b"/>
            <a:pathLst>
              <a:path w="4861801" h="1350854">
                <a:moveTo>
                  <a:pt x="0" y="0"/>
                </a:moveTo>
                <a:lnTo>
                  <a:pt x="4861801" y="0"/>
                </a:lnTo>
                <a:lnTo>
                  <a:pt x="4861801" y="1350855"/>
                </a:lnTo>
                <a:lnTo>
                  <a:pt x="0" y="13508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265B4DA3-3F09-BE13-0C59-92053D996A7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6412975"/>
              </p:ext>
            </p:extLst>
          </p:nvPr>
        </p:nvGraphicFramePr>
        <p:xfrm>
          <a:off x="3657600" y="3140080"/>
          <a:ext cx="12801600" cy="63468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Arrow: Up 4">
            <a:extLst>
              <a:ext uri="{FF2B5EF4-FFF2-40B4-BE49-F238E27FC236}">
                <a16:creationId xmlns:a16="http://schemas.microsoft.com/office/drawing/2014/main" id="{15F7B4A4-63FB-F11F-071B-C99F749A6086}"/>
              </a:ext>
            </a:extLst>
          </p:cNvPr>
          <p:cNvSpPr/>
          <p:nvPr/>
        </p:nvSpPr>
        <p:spPr>
          <a:xfrm>
            <a:off x="17145000" y="5448300"/>
            <a:ext cx="457200" cy="1905000"/>
          </a:xfrm>
          <a:prstGeom prst="up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47037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CCCF2F12-C617-30D6-ADA4-2C9A4CCDF855}"/>
              </a:ext>
            </a:extLst>
          </p:cNvPr>
          <p:cNvSpPr/>
          <p:nvPr/>
        </p:nvSpPr>
        <p:spPr>
          <a:xfrm rot="-1753206">
            <a:off x="748229" y="4586501"/>
            <a:ext cx="21071716" cy="8977546"/>
          </a:xfrm>
          <a:custGeom>
            <a:avLst/>
            <a:gdLst>
              <a:gd name="connsiteX0" fmla="*/ 21071716 w 21071716"/>
              <a:gd name="connsiteY0" fmla="*/ 0 h 8977546"/>
              <a:gd name="connsiteX1" fmla="*/ 16050204 w 21071716"/>
              <a:gd name="connsiteY1" fmla="*/ 8977546 h 8977546"/>
              <a:gd name="connsiteX2" fmla="*/ 0 w 21071716"/>
              <a:gd name="connsiteY2" fmla="*/ 0 h 8977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071716" h="8977546">
                <a:moveTo>
                  <a:pt x="21071716" y="0"/>
                </a:moveTo>
                <a:lnTo>
                  <a:pt x="16050204" y="8977546"/>
                </a:lnTo>
                <a:lnTo>
                  <a:pt x="0" y="0"/>
                </a:lnTo>
                <a:close/>
              </a:path>
            </a:pathLst>
          </a:custGeom>
          <a:solidFill>
            <a:srgbClr val="007CC6">
              <a:alpha val="4706"/>
            </a:srgbClr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3" name="TextBox 3"/>
          <p:cNvSpPr txBox="1"/>
          <p:nvPr/>
        </p:nvSpPr>
        <p:spPr>
          <a:xfrm>
            <a:off x="1028700" y="1566497"/>
            <a:ext cx="16573500" cy="9691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071"/>
              </a:lnSpc>
            </a:pPr>
            <a:r>
              <a:rPr lang="en-US" sz="6000" spc="-485" dirty="0">
                <a:solidFill>
                  <a:srgbClr val="263F6B"/>
                </a:solidFill>
                <a:latin typeface="Montserrat Ultra-Bold Italics"/>
              </a:rPr>
              <a:t>Goal # 1- 3-Year Graduation Rate</a:t>
            </a: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71BFECAB-1C01-DAF1-39BA-052525818A74}"/>
              </a:ext>
            </a:extLst>
          </p:cNvPr>
          <p:cNvSpPr/>
          <p:nvPr/>
        </p:nvSpPr>
        <p:spPr>
          <a:xfrm>
            <a:off x="13408672" y="0"/>
            <a:ext cx="4879328" cy="1588030"/>
          </a:xfrm>
          <a:custGeom>
            <a:avLst/>
            <a:gdLst>
              <a:gd name="connsiteX0" fmla="*/ 0 w 4879328"/>
              <a:gd name="connsiteY0" fmla="*/ 0 h 1588030"/>
              <a:gd name="connsiteX1" fmla="*/ 4879328 w 4879328"/>
              <a:gd name="connsiteY1" fmla="*/ 0 h 1588030"/>
              <a:gd name="connsiteX2" fmla="*/ 4879328 w 4879328"/>
              <a:gd name="connsiteY2" fmla="*/ 1588030 h 1588030"/>
              <a:gd name="connsiteX3" fmla="*/ 771525 w 4879328"/>
              <a:gd name="connsiteY3" fmla="*/ 1588030 h 1588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9328" h="1588030">
                <a:moveTo>
                  <a:pt x="0" y="0"/>
                </a:moveTo>
                <a:lnTo>
                  <a:pt x="4879328" y="0"/>
                </a:lnTo>
                <a:lnTo>
                  <a:pt x="4879328" y="1588030"/>
                </a:lnTo>
                <a:lnTo>
                  <a:pt x="771525" y="1588030"/>
                </a:lnTo>
                <a:close/>
              </a:path>
            </a:pathLst>
          </a:custGeom>
          <a:solidFill>
            <a:srgbClr val="007CC6"/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8" name="TextBox 8"/>
          <p:cNvSpPr txBox="1"/>
          <p:nvPr/>
        </p:nvSpPr>
        <p:spPr>
          <a:xfrm>
            <a:off x="13794435" y="-940295"/>
            <a:ext cx="6534473" cy="2528325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5624"/>
              </a:lnSpc>
            </a:pPr>
            <a:endParaRPr dirty="0"/>
          </a:p>
        </p:txBody>
      </p:sp>
      <p:sp>
        <p:nvSpPr>
          <p:cNvPr id="9" name="Freeform 9"/>
          <p:cNvSpPr/>
          <p:nvPr/>
        </p:nvSpPr>
        <p:spPr>
          <a:xfrm>
            <a:off x="14311795" y="287444"/>
            <a:ext cx="3646351" cy="1013141"/>
          </a:xfrm>
          <a:custGeom>
            <a:avLst/>
            <a:gdLst/>
            <a:ahLst/>
            <a:cxnLst/>
            <a:rect l="l" t="t" r="r" b="b"/>
            <a:pathLst>
              <a:path w="4861801" h="1350854">
                <a:moveTo>
                  <a:pt x="0" y="0"/>
                </a:moveTo>
                <a:lnTo>
                  <a:pt x="4861801" y="0"/>
                </a:lnTo>
                <a:lnTo>
                  <a:pt x="4861801" y="1350855"/>
                </a:lnTo>
                <a:lnTo>
                  <a:pt x="0" y="13508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Arrow: Up 4">
            <a:extLst>
              <a:ext uri="{FF2B5EF4-FFF2-40B4-BE49-F238E27FC236}">
                <a16:creationId xmlns:a16="http://schemas.microsoft.com/office/drawing/2014/main" id="{C8867340-85FF-239F-AC3C-F7543F9257B4}"/>
              </a:ext>
            </a:extLst>
          </p:cNvPr>
          <p:cNvSpPr/>
          <p:nvPr/>
        </p:nvSpPr>
        <p:spPr>
          <a:xfrm flipH="1">
            <a:off x="16871171" y="6134100"/>
            <a:ext cx="381000" cy="1447800"/>
          </a:xfrm>
          <a:prstGeom prst="up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7ECB0143-E97B-407C-944E-720DB6326ED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73204373"/>
              </p:ext>
            </p:extLst>
          </p:nvPr>
        </p:nvGraphicFramePr>
        <p:xfrm>
          <a:off x="3886200" y="3238501"/>
          <a:ext cx="10820400" cy="54820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586076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C9974-6A56-D6FC-07B5-2D7E1FA823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14478000" cy="1325562"/>
          </a:xfrm>
        </p:spPr>
        <p:txBody>
          <a:bodyPr>
            <a:normAutofit fontScale="90000"/>
          </a:bodyPr>
          <a:lstStyle/>
          <a:p>
            <a:br>
              <a:rPr lang="en-US" sz="4400" spc="-485" dirty="0">
                <a:solidFill>
                  <a:srgbClr val="263F6B"/>
                </a:solidFill>
                <a:latin typeface="Montserrat Ultra-Bold Italics"/>
              </a:rPr>
            </a:br>
            <a:br>
              <a:rPr lang="en-US" sz="4400" spc="-485" dirty="0">
                <a:solidFill>
                  <a:srgbClr val="263F6B"/>
                </a:solidFill>
                <a:latin typeface="Montserrat Ultra-Bold Italics"/>
              </a:rPr>
            </a:br>
            <a:r>
              <a:rPr lang="en-US" sz="4400" spc="-485" dirty="0">
                <a:solidFill>
                  <a:srgbClr val="263F6B"/>
                </a:solidFill>
                <a:latin typeface="Montserrat Ultra-Bold Italics"/>
              </a:rPr>
              <a:t>Goal # 1- Decrease Achievement Gap in Fall-Fall-Retention of Underrepresented Minorities</a:t>
            </a:r>
            <a:br>
              <a:rPr lang="en-US" sz="4400" spc="-485" dirty="0">
                <a:solidFill>
                  <a:srgbClr val="263F6B"/>
                </a:solidFill>
                <a:latin typeface="Montserrat Ultra-Bold Italics"/>
              </a:rPr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638636-F64F-B933-1A32-5571BA9080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174875"/>
            <a:ext cx="7543800" cy="342900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  <a:p>
            <a:endParaRPr lang="en-US" dirty="0"/>
          </a:p>
          <a:p>
            <a:pPr algn="ctr"/>
            <a:r>
              <a:rPr lang="en-US" sz="8000" dirty="0"/>
              <a:t>Retention Rates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14D9FD-39E1-D3A2-AA49-B7C31A5AEF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610600" y="1981199"/>
            <a:ext cx="8305800" cy="536576"/>
          </a:xfrm>
        </p:spPr>
        <p:txBody>
          <a:bodyPr>
            <a:noAutofit/>
          </a:bodyPr>
          <a:lstStyle/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pPr algn="ctr"/>
            <a:r>
              <a:rPr lang="en-US" sz="1800" dirty="0"/>
              <a:t>Achievement Gap</a:t>
            </a:r>
          </a:p>
        </p:txBody>
      </p:sp>
      <p:sp>
        <p:nvSpPr>
          <p:cNvPr id="7" name="Freeform 10">
            <a:extLst>
              <a:ext uri="{FF2B5EF4-FFF2-40B4-BE49-F238E27FC236}">
                <a16:creationId xmlns:a16="http://schemas.microsoft.com/office/drawing/2014/main" id="{78692C10-17ED-A0EE-1C97-EC1ACB2AAAF2}"/>
              </a:ext>
            </a:extLst>
          </p:cNvPr>
          <p:cNvSpPr/>
          <p:nvPr/>
        </p:nvSpPr>
        <p:spPr>
          <a:xfrm>
            <a:off x="13868400" y="0"/>
            <a:ext cx="4419600" cy="1257300"/>
          </a:xfrm>
          <a:custGeom>
            <a:avLst/>
            <a:gdLst>
              <a:gd name="connsiteX0" fmla="*/ 0 w 4879328"/>
              <a:gd name="connsiteY0" fmla="*/ 0 h 1588030"/>
              <a:gd name="connsiteX1" fmla="*/ 4879328 w 4879328"/>
              <a:gd name="connsiteY1" fmla="*/ 0 h 1588030"/>
              <a:gd name="connsiteX2" fmla="*/ 4879328 w 4879328"/>
              <a:gd name="connsiteY2" fmla="*/ 1588030 h 1588030"/>
              <a:gd name="connsiteX3" fmla="*/ 771525 w 4879328"/>
              <a:gd name="connsiteY3" fmla="*/ 1588030 h 1588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9328" h="1588030">
                <a:moveTo>
                  <a:pt x="0" y="0"/>
                </a:moveTo>
                <a:lnTo>
                  <a:pt x="4879328" y="0"/>
                </a:lnTo>
                <a:lnTo>
                  <a:pt x="4879328" y="1588030"/>
                </a:lnTo>
                <a:lnTo>
                  <a:pt x="771525" y="1588030"/>
                </a:lnTo>
                <a:close/>
              </a:path>
            </a:pathLst>
          </a:custGeom>
          <a:solidFill>
            <a:srgbClr val="007CC6"/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8" name="Freeform 9">
            <a:extLst>
              <a:ext uri="{FF2B5EF4-FFF2-40B4-BE49-F238E27FC236}">
                <a16:creationId xmlns:a16="http://schemas.microsoft.com/office/drawing/2014/main" id="{12987B2D-3CD9-7011-6CA6-7561A5A504D2}"/>
              </a:ext>
            </a:extLst>
          </p:cNvPr>
          <p:cNvSpPr/>
          <p:nvPr/>
        </p:nvSpPr>
        <p:spPr>
          <a:xfrm>
            <a:off x="14311795" y="287445"/>
            <a:ext cx="3646351" cy="588856"/>
          </a:xfrm>
          <a:custGeom>
            <a:avLst/>
            <a:gdLst/>
            <a:ahLst/>
            <a:cxnLst/>
            <a:rect l="l" t="t" r="r" b="b"/>
            <a:pathLst>
              <a:path w="4861801" h="1350854">
                <a:moveTo>
                  <a:pt x="0" y="0"/>
                </a:moveTo>
                <a:lnTo>
                  <a:pt x="4861801" y="0"/>
                </a:lnTo>
                <a:lnTo>
                  <a:pt x="4861801" y="1350855"/>
                </a:lnTo>
                <a:lnTo>
                  <a:pt x="0" y="135085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A542C86D-42AC-4EC6-8538-37872DD8BA14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834966772"/>
              </p:ext>
            </p:extLst>
          </p:nvPr>
        </p:nvGraphicFramePr>
        <p:xfrm>
          <a:off x="457200" y="2705100"/>
          <a:ext cx="7696200" cy="6934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8B0776F7-5D36-4F3B-8601-6EF6EA5CC628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385529900"/>
              </p:ext>
            </p:extLst>
          </p:nvPr>
        </p:nvGraphicFramePr>
        <p:xfrm>
          <a:off x="8610600" y="3009900"/>
          <a:ext cx="8305800" cy="662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Arrow: Up 10">
            <a:extLst>
              <a:ext uri="{FF2B5EF4-FFF2-40B4-BE49-F238E27FC236}">
                <a16:creationId xmlns:a16="http://schemas.microsoft.com/office/drawing/2014/main" id="{7969947F-B2E3-CD7B-D4AA-0726C7712B13}"/>
              </a:ext>
            </a:extLst>
          </p:cNvPr>
          <p:cNvSpPr/>
          <p:nvPr/>
        </p:nvSpPr>
        <p:spPr>
          <a:xfrm flipH="1">
            <a:off x="17373600" y="5753100"/>
            <a:ext cx="457200" cy="1981200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0946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9D74C-0D08-E91C-5F96-59F951F86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2" y="1409699"/>
            <a:ext cx="15773400" cy="1126333"/>
          </a:xfrm>
        </p:spPr>
        <p:txBody>
          <a:bodyPr>
            <a:noAutofit/>
          </a:bodyPr>
          <a:lstStyle/>
          <a:p>
            <a:pPr algn="ctr"/>
            <a:br>
              <a:rPr lang="en-US" sz="4000" spc="-485" dirty="0">
                <a:solidFill>
                  <a:srgbClr val="263F6B"/>
                </a:solidFill>
                <a:latin typeface="Montserrat Ultra-Bold Italics"/>
              </a:rPr>
            </a:br>
            <a:r>
              <a:rPr lang="en-US" sz="4000" spc="-485" dirty="0">
                <a:solidFill>
                  <a:srgbClr val="263F6B"/>
                </a:solidFill>
                <a:latin typeface="Montserrat Ultra-Bold Italics"/>
              </a:rPr>
              <a:t>Goal # 1- Decrease Achievement Gap in Fall-Fall-Retention of  First-Generation Students</a:t>
            </a:r>
            <a:br>
              <a:rPr lang="en-US" sz="4000" spc="-485" dirty="0">
                <a:solidFill>
                  <a:srgbClr val="263F6B"/>
                </a:solidFill>
                <a:latin typeface="Montserrat Ultra-Bold Italics"/>
              </a:rPr>
            </a:br>
            <a:endParaRPr lang="en-US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716845-1581-BA00-FA1E-F9729AA1F4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683" y="2933699"/>
            <a:ext cx="7736681" cy="823914"/>
          </a:xfrm>
        </p:spPr>
        <p:txBody>
          <a:bodyPr>
            <a:normAutofit/>
          </a:bodyPr>
          <a:lstStyle/>
          <a:p>
            <a:pPr algn="ctr"/>
            <a:r>
              <a:rPr lang="en-US" sz="2400" dirty="0"/>
              <a:t>Retention Rates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208857-68F8-6989-0A26-1F121ED110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2933699"/>
            <a:ext cx="7774782" cy="82391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Achievement Gap</a:t>
            </a:r>
          </a:p>
        </p:txBody>
      </p:sp>
      <p:sp>
        <p:nvSpPr>
          <p:cNvPr id="7" name="Freeform 10">
            <a:extLst>
              <a:ext uri="{FF2B5EF4-FFF2-40B4-BE49-F238E27FC236}">
                <a16:creationId xmlns:a16="http://schemas.microsoft.com/office/drawing/2014/main" id="{FECAB2EB-DE78-F39C-6781-C236EC224AA4}"/>
              </a:ext>
            </a:extLst>
          </p:cNvPr>
          <p:cNvSpPr/>
          <p:nvPr/>
        </p:nvSpPr>
        <p:spPr>
          <a:xfrm>
            <a:off x="13868400" y="0"/>
            <a:ext cx="4419600" cy="1257300"/>
          </a:xfrm>
          <a:custGeom>
            <a:avLst/>
            <a:gdLst>
              <a:gd name="connsiteX0" fmla="*/ 0 w 4879328"/>
              <a:gd name="connsiteY0" fmla="*/ 0 h 1588030"/>
              <a:gd name="connsiteX1" fmla="*/ 4879328 w 4879328"/>
              <a:gd name="connsiteY1" fmla="*/ 0 h 1588030"/>
              <a:gd name="connsiteX2" fmla="*/ 4879328 w 4879328"/>
              <a:gd name="connsiteY2" fmla="*/ 1588030 h 1588030"/>
              <a:gd name="connsiteX3" fmla="*/ 771525 w 4879328"/>
              <a:gd name="connsiteY3" fmla="*/ 1588030 h 1588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9328" h="1588030">
                <a:moveTo>
                  <a:pt x="0" y="0"/>
                </a:moveTo>
                <a:lnTo>
                  <a:pt x="4879328" y="0"/>
                </a:lnTo>
                <a:lnTo>
                  <a:pt x="4879328" y="1588030"/>
                </a:lnTo>
                <a:lnTo>
                  <a:pt x="771525" y="1588030"/>
                </a:lnTo>
                <a:close/>
              </a:path>
            </a:pathLst>
          </a:custGeom>
          <a:solidFill>
            <a:srgbClr val="007CC6"/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8" name="Freeform 9">
            <a:extLst>
              <a:ext uri="{FF2B5EF4-FFF2-40B4-BE49-F238E27FC236}">
                <a16:creationId xmlns:a16="http://schemas.microsoft.com/office/drawing/2014/main" id="{84AA28CF-B9F9-7444-4622-F50127DF3534}"/>
              </a:ext>
            </a:extLst>
          </p:cNvPr>
          <p:cNvSpPr/>
          <p:nvPr/>
        </p:nvSpPr>
        <p:spPr>
          <a:xfrm>
            <a:off x="14311795" y="287445"/>
            <a:ext cx="3646351" cy="588856"/>
          </a:xfrm>
          <a:custGeom>
            <a:avLst/>
            <a:gdLst/>
            <a:ahLst/>
            <a:cxnLst/>
            <a:rect l="l" t="t" r="r" b="b"/>
            <a:pathLst>
              <a:path w="4861801" h="1350854">
                <a:moveTo>
                  <a:pt x="0" y="0"/>
                </a:moveTo>
                <a:lnTo>
                  <a:pt x="4861801" y="0"/>
                </a:lnTo>
                <a:lnTo>
                  <a:pt x="4861801" y="1350855"/>
                </a:lnTo>
                <a:lnTo>
                  <a:pt x="0" y="13508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graphicFrame>
        <p:nvGraphicFramePr>
          <p:cNvPr id="12" name="Content Placeholder 11">
            <a:extLst>
              <a:ext uri="{FF2B5EF4-FFF2-40B4-BE49-F238E27FC236}">
                <a16:creationId xmlns:a16="http://schemas.microsoft.com/office/drawing/2014/main" id="{F9EF5523-96EE-405A-9371-81D661F4C6C6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188761786"/>
              </p:ext>
            </p:extLst>
          </p:nvPr>
        </p:nvGraphicFramePr>
        <p:xfrm>
          <a:off x="1260475" y="3757613"/>
          <a:ext cx="7735888" cy="5527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Content Placeholder 12">
            <a:extLst>
              <a:ext uri="{FF2B5EF4-FFF2-40B4-BE49-F238E27FC236}">
                <a16:creationId xmlns:a16="http://schemas.microsoft.com/office/drawing/2014/main" id="{7120EE69-9871-40E6-B035-C07AE6FF2FEE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070015755"/>
              </p:ext>
            </p:extLst>
          </p:nvPr>
        </p:nvGraphicFramePr>
        <p:xfrm>
          <a:off x="9258300" y="3757613"/>
          <a:ext cx="7775575" cy="5527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Arrow: Down 13">
            <a:extLst>
              <a:ext uri="{FF2B5EF4-FFF2-40B4-BE49-F238E27FC236}">
                <a16:creationId xmlns:a16="http://schemas.microsoft.com/office/drawing/2014/main" id="{C6707D2A-10BA-BE0A-72D5-194116CC7933}"/>
              </a:ext>
            </a:extLst>
          </p:cNvPr>
          <p:cNvSpPr/>
          <p:nvPr/>
        </p:nvSpPr>
        <p:spPr>
          <a:xfrm>
            <a:off x="17295812" y="5753100"/>
            <a:ext cx="382588" cy="1752600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8509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9D74C-0D08-E91C-5F96-59F951F86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00165"/>
            <a:ext cx="17119946" cy="1235868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6600" spc="-485" dirty="0">
                <a:solidFill>
                  <a:srgbClr val="263F6B"/>
                </a:solidFill>
                <a:latin typeface="Montserrat Ultra-Bold Italics"/>
              </a:rPr>
            </a:br>
            <a:r>
              <a:rPr lang="en-US" sz="4400" spc="-485" dirty="0">
                <a:solidFill>
                  <a:srgbClr val="263F6B"/>
                </a:solidFill>
                <a:latin typeface="Montserrat Ultra-Bold Italics"/>
              </a:rPr>
              <a:t>Goal # 1- Decrease Achievement Gap in 3-year graduation rate of underrepresented minorities</a:t>
            </a:r>
            <a:br>
              <a:rPr lang="en-US" sz="4400" spc="-485" dirty="0">
                <a:solidFill>
                  <a:srgbClr val="263F6B"/>
                </a:solidFill>
                <a:latin typeface="Montserrat Ultra-Bold Italics"/>
              </a:rPr>
            </a:br>
            <a:endParaRPr lang="en-US" sz="4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716845-1581-BA00-FA1E-F9729AA1F4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683" y="3009899"/>
            <a:ext cx="7736681" cy="747713"/>
          </a:xfrm>
        </p:spPr>
        <p:txBody>
          <a:bodyPr>
            <a:normAutofit/>
          </a:bodyPr>
          <a:lstStyle/>
          <a:p>
            <a:pPr algn="ctr"/>
            <a:r>
              <a:rPr lang="en-US" sz="2400" dirty="0"/>
              <a:t>3-year Graduation Rates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208857-68F8-6989-0A26-1F121ED110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3009899"/>
            <a:ext cx="7774782" cy="747713"/>
          </a:xfrm>
        </p:spPr>
        <p:txBody>
          <a:bodyPr>
            <a:normAutofit/>
          </a:bodyPr>
          <a:lstStyle/>
          <a:p>
            <a:pPr algn="ctr"/>
            <a:r>
              <a:rPr lang="en-US" sz="2400" dirty="0"/>
              <a:t>Achievement Gap</a:t>
            </a:r>
          </a:p>
        </p:txBody>
      </p:sp>
      <p:sp>
        <p:nvSpPr>
          <p:cNvPr id="7" name="Freeform 10">
            <a:extLst>
              <a:ext uri="{FF2B5EF4-FFF2-40B4-BE49-F238E27FC236}">
                <a16:creationId xmlns:a16="http://schemas.microsoft.com/office/drawing/2014/main" id="{FCEAE837-72E0-C4E8-FCF0-2C71C8B558E7}"/>
              </a:ext>
            </a:extLst>
          </p:cNvPr>
          <p:cNvSpPr/>
          <p:nvPr/>
        </p:nvSpPr>
        <p:spPr>
          <a:xfrm>
            <a:off x="13868400" y="0"/>
            <a:ext cx="4419600" cy="1257300"/>
          </a:xfrm>
          <a:custGeom>
            <a:avLst/>
            <a:gdLst>
              <a:gd name="connsiteX0" fmla="*/ 0 w 4879328"/>
              <a:gd name="connsiteY0" fmla="*/ 0 h 1588030"/>
              <a:gd name="connsiteX1" fmla="*/ 4879328 w 4879328"/>
              <a:gd name="connsiteY1" fmla="*/ 0 h 1588030"/>
              <a:gd name="connsiteX2" fmla="*/ 4879328 w 4879328"/>
              <a:gd name="connsiteY2" fmla="*/ 1588030 h 1588030"/>
              <a:gd name="connsiteX3" fmla="*/ 771525 w 4879328"/>
              <a:gd name="connsiteY3" fmla="*/ 1588030 h 1588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9328" h="1588030">
                <a:moveTo>
                  <a:pt x="0" y="0"/>
                </a:moveTo>
                <a:lnTo>
                  <a:pt x="4879328" y="0"/>
                </a:lnTo>
                <a:lnTo>
                  <a:pt x="4879328" y="1588030"/>
                </a:lnTo>
                <a:lnTo>
                  <a:pt x="771525" y="1588030"/>
                </a:lnTo>
                <a:close/>
              </a:path>
            </a:pathLst>
          </a:custGeom>
          <a:solidFill>
            <a:srgbClr val="007CC6"/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8" name="Freeform 9">
            <a:extLst>
              <a:ext uri="{FF2B5EF4-FFF2-40B4-BE49-F238E27FC236}">
                <a16:creationId xmlns:a16="http://schemas.microsoft.com/office/drawing/2014/main" id="{16A10FA2-28AB-EE22-A414-7843D75CD144}"/>
              </a:ext>
            </a:extLst>
          </p:cNvPr>
          <p:cNvSpPr/>
          <p:nvPr/>
        </p:nvSpPr>
        <p:spPr>
          <a:xfrm>
            <a:off x="14311795" y="287445"/>
            <a:ext cx="3646351" cy="588856"/>
          </a:xfrm>
          <a:custGeom>
            <a:avLst/>
            <a:gdLst/>
            <a:ahLst/>
            <a:cxnLst/>
            <a:rect l="l" t="t" r="r" b="b"/>
            <a:pathLst>
              <a:path w="4861801" h="1350854">
                <a:moveTo>
                  <a:pt x="0" y="0"/>
                </a:moveTo>
                <a:lnTo>
                  <a:pt x="4861801" y="0"/>
                </a:lnTo>
                <a:lnTo>
                  <a:pt x="4861801" y="1350855"/>
                </a:lnTo>
                <a:lnTo>
                  <a:pt x="0" y="13508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4DAFA942-F2A1-750E-A7AD-288B23381BDB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392253689"/>
              </p:ext>
            </p:extLst>
          </p:nvPr>
        </p:nvGraphicFramePr>
        <p:xfrm>
          <a:off x="1260475" y="3757613"/>
          <a:ext cx="7735888" cy="5527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054A2BD2-0626-4A07-A97B-683E90BCC152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405420979"/>
              </p:ext>
            </p:extLst>
          </p:nvPr>
        </p:nvGraphicFramePr>
        <p:xfrm>
          <a:off x="9258300" y="3757613"/>
          <a:ext cx="7775575" cy="5527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Arrow: Up 10">
            <a:extLst>
              <a:ext uri="{FF2B5EF4-FFF2-40B4-BE49-F238E27FC236}">
                <a16:creationId xmlns:a16="http://schemas.microsoft.com/office/drawing/2014/main" id="{0A2E7A5E-B270-417B-93A5-5A2AF852A17A}"/>
              </a:ext>
            </a:extLst>
          </p:cNvPr>
          <p:cNvSpPr/>
          <p:nvPr/>
        </p:nvSpPr>
        <p:spPr>
          <a:xfrm>
            <a:off x="17033875" y="5600700"/>
            <a:ext cx="415925" cy="1676400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21885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9D74C-0D08-E91C-5F96-59F951F86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1300165"/>
            <a:ext cx="16840200" cy="1235868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4000" spc="-485" dirty="0">
                <a:solidFill>
                  <a:srgbClr val="263F6B"/>
                </a:solidFill>
                <a:latin typeface="Montserrat Ultra-Bold Italics"/>
              </a:rPr>
            </a:br>
            <a:r>
              <a:rPr lang="en-US" sz="4000" spc="-485" dirty="0">
                <a:solidFill>
                  <a:srgbClr val="263F6B"/>
                </a:solidFill>
                <a:latin typeface="Montserrat Ultra-Bold Italics"/>
              </a:rPr>
              <a:t>Goal # 1- Decrease Achievement Gap in 3-year graduation rate of First Generation Students</a:t>
            </a:r>
            <a:br>
              <a:rPr lang="en-US" sz="4000" spc="-485" dirty="0">
                <a:solidFill>
                  <a:srgbClr val="263F6B"/>
                </a:solidFill>
                <a:latin typeface="Montserrat Ultra-Bold Italics"/>
              </a:rPr>
            </a:br>
            <a:endParaRPr lang="en-US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716845-1581-BA00-FA1E-F9729AA1F4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683" y="3162299"/>
            <a:ext cx="7736681" cy="595313"/>
          </a:xfrm>
        </p:spPr>
        <p:txBody>
          <a:bodyPr>
            <a:normAutofit/>
          </a:bodyPr>
          <a:lstStyle/>
          <a:p>
            <a:pPr algn="ctr"/>
            <a:r>
              <a:rPr lang="en-US" sz="2400" dirty="0"/>
              <a:t>3-year Graduation Rates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208857-68F8-6989-0A26-1F121ED110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3162299"/>
            <a:ext cx="7774782" cy="595314"/>
          </a:xfrm>
        </p:spPr>
        <p:txBody>
          <a:bodyPr>
            <a:normAutofit/>
          </a:bodyPr>
          <a:lstStyle/>
          <a:p>
            <a:pPr algn="ctr"/>
            <a:r>
              <a:rPr lang="en-US" sz="2400" dirty="0"/>
              <a:t>Achievement Gap</a:t>
            </a:r>
          </a:p>
        </p:txBody>
      </p:sp>
      <p:sp>
        <p:nvSpPr>
          <p:cNvPr id="7" name="Freeform 10">
            <a:extLst>
              <a:ext uri="{FF2B5EF4-FFF2-40B4-BE49-F238E27FC236}">
                <a16:creationId xmlns:a16="http://schemas.microsoft.com/office/drawing/2014/main" id="{FDE43716-34F0-4708-2A28-048CF257C73B}"/>
              </a:ext>
            </a:extLst>
          </p:cNvPr>
          <p:cNvSpPr/>
          <p:nvPr/>
        </p:nvSpPr>
        <p:spPr>
          <a:xfrm>
            <a:off x="13868400" y="0"/>
            <a:ext cx="4419600" cy="1257300"/>
          </a:xfrm>
          <a:custGeom>
            <a:avLst/>
            <a:gdLst>
              <a:gd name="connsiteX0" fmla="*/ 0 w 4879328"/>
              <a:gd name="connsiteY0" fmla="*/ 0 h 1588030"/>
              <a:gd name="connsiteX1" fmla="*/ 4879328 w 4879328"/>
              <a:gd name="connsiteY1" fmla="*/ 0 h 1588030"/>
              <a:gd name="connsiteX2" fmla="*/ 4879328 w 4879328"/>
              <a:gd name="connsiteY2" fmla="*/ 1588030 h 1588030"/>
              <a:gd name="connsiteX3" fmla="*/ 771525 w 4879328"/>
              <a:gd name="connsiteY3" fmla="*/ 1588030 h 1588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9328" h="1588030">
                <a:moveTo>
                  <a:pt x="0" y="0"/>
                </a:moveTo>
                <a:lnTo>
                  <a:pt x="4879328" y="0"/>
                </a:lnTo>
                <a:lnTo>
                  <a:pt x="4879328" y="1588030"/>
                </a:lnTo>
                <a:lnTo>
                  <a:pt x="771525" y="1588030"/>
                </a:lnTo>
                <a:close/>
              </a:path>
            </a:pathLst>
          </a:custGeom>
          <a:solidFill>
            <a:srgbClr val="007CC6"/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8" name="Freeform 9">
            <a:extLst>
              <a:ext uri="{FF2B5EF4-FFF2-40B4-BE49-F238E27FC236}">
                <a16:creationId xmlns:a16="http://schemas.microsoft.com/office/drawing/2014/main" id="{3FA830B4-20AA-561D-A77F-D085E2D94639}"/>
              </a:ext>
            </a:extLst>
          </p:cNvPr>
          <p:cNvSpPr/>
          <p:nvPr/>
        </p:nvSpPr>
        <p:spPr>
          <a:xfrm>
            <a:off x="14311795" y="287445"/>
            <a:ext cx="3646351" cy="588856"/>
          </a:xfrm>
          <a:custGeom>
            <a:avLst/>
            <a:gdLst/>
            <a:ahLst/>
            <a:cxnLst/>
            <a:rect l="l" t="t" r="r" b="b"/>
            <a:pathLst>
              <a:path w="4861801" h="1350854">
                <a:moveTo>
                  <a:pt x="0" y="0"/>
                </a:moveTo>
                <a:lnTo>
                  <a:pt x="4861801" y="0"/>
                </a:lnTo>
                <a:lnTo>
                  <a:pt x="4861801" y="1350855"/>
                </a:lnTo>
                <a:lnTo>
                  <a:pt x="0" y="13508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C8A3246B-60FB-4702-872E-50AD9A8CF62B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122944214"/>
              </p:ext>
            </p:extLst>
          </p:nvPr>
        </p:nvGraphicFramePr>
        <p:xfrm>
          <a:off x="1260475" y="3757613"/>
          <a:ext cx="7735888" cy="5527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F44DDD8B-FAB0-4061-BCF4-88FA110AAFE5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845359993"/>
              </p:ext>
            </p:extLst>
          </p:nvPr>
        </p:nvGraphicFramePr>
        <p:xfrm>
          <a:off x="9258300" y="3757613"/>
          <a:ext cx="7775575" cy="5527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Arrow: Up 10">
            <a:extLst>
              <a:ext uri="{FF2B5EF4-FFF2-40B4-BE49-F238E27FC236}">
                <a16:creationId xmlns:a16="http://schemas.microsoft.com/office/drawing/2014/main" id="{2B163671-86F9-F7EF-0775-33E2D2C94CE3}"/>
              </a:ext>
            </a:extLst>
          </p:cNvPr>
          <p:cNvSpPr/>
          <p:nvPr/>
        </p:nvSpPr>
        <p:spPr>
          <a:xfrm>
            <a:off x="17295811" y="5143500"/>
            <a:ext cx="534989" cy="1905000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44916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D4018-D7E5-5746-A434-D763AE2A3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1588029"/>
            <a:ext cx="15582900" cy="948003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/>
              <a:t>Goal # 1: Percentage of first-time full-time degree-seeking entering cohort who successfully completed 24 or more college credits in their first year of enrollment</a:t>
            </a:r>
          </a:p>
        </p:txBody>
      </p:sp>
      <p:sp>
        <p:nvSpPr>
          <p:cNvPr id="4" name="Freeform 10">
            <a:extLst>
              <a:ext uri="{FF2B5EF4-FFF2-40B4-BE49-F238E27FC236}">
                <a16:creationId xmlns:a16="http://schemas.microsoft.com/office/drawing/2014/main" id="{4257FB10-FD16-82C4-39F4-F98C682B2E2D}"/>
              </a:ext>
            </a:extLst>
          </p:cNvPr>
          <p:cNvSpPr/>
          <p:nvPr/>
        </p:nvSpPr>
        <p:spPr>
          <a:xfrm>
            <a:off x="13408672" y="0"/>
            <a:ext cx="4879328" cy="1385623"/>
          </a:xfrm>
          <a:custGeom>
            <a:avLst/>
            <a:gdLst>
              <a:gd name="connsiteX0" fmla="*/ 0 w 4879328"/>
              <a:gd name="connsiteY0" fmla="*/ 0 h 1588030"/>
              <a:gd name="connsiteX1" fmla="*/ 4879328 w 4879328"/>
              <a:gd name="connsiteY1" fmla="*/ 0 h 1588030"/>
              <a:gd name="connsiteX2" fmla="*/ 4879328 w 4879328"/>
              <a:gd name="connsiteY2" fmla="*/ 1588030 h 1588030"/>
              <a:gd name="connsiteX3" fmla="*/ 771525 w 4879328"/>
              <a:gd name="connsiteY3" fmla="*/ 1588030 h 1588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9328" h="1588030">
                <a:moveTo>
                  <a:pt x="0" y="0"/>
                </a:moveTo>
                <a:lnTo>
                  <a:pt x="4879328" y="0"/>
                </a:lnTo>
                <a:lnTo>
                  <a:pt x="4879328" y="1588030"/>
                </a:lnTo>
                <a:lnTo>
                  <a:pt x="771525" y="1588030"/>
                </a:lnTo>
                <a:close/>
              </a:path>
            </a:pathLst>
          </a:custGeom>
          <a:solidFill>
            <a:srgbClr val="007CC6"/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5" name="Freeform 9">
            <a:extLst>
              <a:ext uri="{FF2B5EF4-FFF2-40B4-BE49-F238E27FC236}">
                <a16:creationId xmlns:a16="http://schemas.microsoft.com/office/drawing/2014/main" id="{ED29A9DA-E7BD-3292-8DF0-489A7E9E8E27}"/>
              </a:ext>
            </a:extLst>
          </p:cNvPr>
          <p:cNvSpPr/>
          <p:nvPr/>
        </p:nvSpPr>
        <p:spPr>
          <a:xfrm>
            <a:off x="14311795" y="287444"/>
            <a:ext cx="3646351" cy="1013141"/>
          </a:xfrm>
          <a:custGeom>
            <a:avLst/>
            <a:gdLst/>
            <a:ahLst/>
            <a:cxnLst/>
            <a:rect l="l" t="t" r="r" b="b"/>
            <a:pathLst>
              <a:path w="4861801" h="1350854">
                <a:moveTo>
                  <a:pt x="0" y="0"/>
                </a:moveTo>
                <a:lnTo>
                  <a:pt x="4861801" y="0"/>
                </a:lnTo>
                <a:lnTo>
                  <a:pt x="4861801" y="1350855"/>
                </a:lnTo>
                <a:lnTo>
                  <a:pt x="0" y="13508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E4AED10D-B0CD-48C0-B87F-393B9C0232B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045427"/>
              </p:ext>
            </p:extLst>
          </p:nvPr>
        </p:nvGraphicFramePr>
        <p:xfrm>
          <a:off x="1257300" y="2738438"/>
          <a:ext cx="15773400" cy="652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Flowchart: Connector 6">
            <a:extLst>
              <a:ext uri="{FF2B5EF4-FFF2-40B4-BE49-F238E27FC236}">
                <a16:creationId xmlns:a16="http://schemas.microsoft.com/office/drawing/2014/main" id="{8AC53A30-2CC3-1DF0-DAA1-0DA7DDF718FB}"/>
              </a:ext>
            </a:extLst>
          </p:cNvPr>
          <p:cNvSpPr/>
          <p:nvPr/>
        </p:nvSpPr>
        <p:spPr>
          <a:xfrm>
            <a:off x="17297400" y="4991100"/>
            <a:ext cx="457200" cy="457200"/>
          </a:xfrm>
          <a:prstGeom prst="flowChartConnector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74532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7B00F-5BB3-3E2F-43C2-81CEDC7364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GOAL # 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41E2D7-AD0C-CFD0-68C9-D1623F39241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STUDENT EXPERIENCE</a:t>
            </a:r>
          </a:p>
        </p:txBody>
      </p:sp>
    </p:spTree>
    <p:extLst>
      <p:ext uri="{BB962C8B-B14F-4D97-AF65-F5344CB8AC3E}">
        <p14:creationId xmlns:p14="http://schemas.microsoft.com/office/powerpoint/2010/main" val="19085864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D0BBB-60E1-E0B3-08B6-40C1FB965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1714500"/>
            <a:ext cx="15773400" cy="821533"/>
          </a:xfrm>
        </p:spPr>
        <p:txBody>
          <a:bodyPr>
            <a:normAutofit fontScale="90000"/>
          </a:bodyPr>
          <a:lstStyle/>
          <a:p>
            <a:r>
              <a:rPr lang="en-US" sz="3600" spc="-485" dirty="0">
                <a:solidFill>
                  <a:srgbClr val="263F6B"/>
                </a:solidFill>
                <a:latin typeface="Montserrat Ultra-Bold Italics"/>
              </a:rPr>
              <a:t>How likely is it that you would  recommend this college to a friend or peer (1= not at all likely and 10= being extremely likely)?   (Very  likely  &gt;=7)</a:t>
            </a:r>
            <a:br>
              <a:rPr lang="en-US" sz="3600" spc="-485" dirty="0">
                <a:solidFill>
                  <a:srgbClr val="263F6B"/>
                </a:solidFill>
                <a:latin typeface="Montserrat Ultra-Bold Italics"/>
              </a:rPr>
            </a:br>
            <a:endParaRPr lang="en-US" sz="3600" dirty="0"/>
          </a:p>
        </p:txBody>
      </p:sp>
      <p:sp>
        <p:nvSpPr>
          <p:cNvPr id="4" name="Freeform 10">
            <a:extLst>
              <a:ext uri="{FF2B5EF4-FFF2-40B4-BE49-F238E27FC236}">
                <a16:creationId xmlns:a16="http://schemas.microsoft.com/office/drawing/2014/main" id="{F21DAD18-F1E1-87DA-3452-9545CCA26E4B}"/>
              </a:ext>
            </a:extLst>
          </p:cNvPr>
          <p:cNvSpPr/>
          <p:nvPr/>
        </p:nvSpPr>
        <p:spPr>
          <a:xfrm>
            <a:off x="13408672" y="0"/>
            <a:ext cx="4879328" cy="1385623"/>
          </a:xfrm>
          <a:custGeom>
            <a:avLst/>
            <a:gdLst>
              <a:gd name="connsiteX0" fmla="*/ 0 w 4879328"/>
              <a:gd name="connsiteY0" fmla="*/ 0 h 1588030"/>
              <a:gd name="connsiteX1" fmla="*/ 4879328 w 4879328"/>
              <a:gd name="connsiteY1" fmla="*/ 0 h 1588030"/>
              <a:gd name="connsiteX2" fmla="*/ 4879328 w 4879328"/>
              <a:gd name="connsiteY2" fmla="*/ 1588030 h 1588030"/>
              <a:gd name="connsiteX3" fmla="*/ 771525 w 4879328"/>
              <a:gd name="connsiteY3" fmla="*/ 1588030 h 1588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9328" h="1588030">
                <a:moveTo>
                  <a:pt x="0" y="0"/>
                </a:moveTo>
                <a:lnTo>
                  <a:pt x="4879328" y="0"/>
                </a:lnTo>
                <a:lnTo>
                  <a:pt x="4879328" y="1588030"/>
                </a:lnTo>
                <a:lnTo>
                  <a:pt x="771525" y="1588030"/>
                </a:lnTo>
                <a:close/>
              </a:path>
            </a:pathLst>
          </a:custGeom>
          <a:solidFill>
            <a:srgbClr val="007CC6"/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5" name="Freeform 9">
            <a:extLst>
              <a:ext uri="{FF2B5EF4-FFF2-40B4-BE49-F238E27FC236}">
                <a16:creationId xmlns:a16="http://schemas.microsoft.com/office/drawing/2014/main" id="{EFFC3C32-02AB-D162-0C5A-762DBB08F833}"/>
              </a:ext>
            </a:extLst>
          </p:cNvPr>
          <p:cNvSpPr/>
          <p:nvPr/>
        </p:nvSpPr>
        <p:spPr>
          <a:xfrm>
            <a:off x="14311795" y="287444"/>
            <a:ext cx="3646351" cy="1013141"/>
          </a:xfrm>
          <a:custGeom>
            <a:avLst/>
            <a:gdLst/>
            <a:ahLst/>
            <a:cxnLst/>
            <a:rect l="l" t="t" r="r" b="b"/>
            <a:pathLst>
              <a:path w="4861801" h="1350854">
                <a:moveTo>
                  <a:pt x="0" y="0"/>
                </a:moveTo>
                <a:lnTo>
                  <a:pt x="4861801" y="0"/>
                </a:lnTo>
                <a:lnTo>
                  <a:pt x="4861801" y="1350855"/>
                </a:lnTo>
                <a:lnTo>
                  <a:pt x="0" y="135085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9" name="Arrow: Up 8">
            <a:extLst>
              <a:ext uri="{FF2B5EF4-FFF2-40B4-BE49-F238E27FC236}">
                <a16:creationId xmlns:a16="http://schemas.microsoft.com/office/drawing/2014/main" id="{5539009E-DDA8-92A7-874A-B5AF758AD44F}"/>
              </a:ext>
            </a:extLst>
          </p:cNvPr>
          <p:cNvSpPr/>
          <p:nvPr/>
        </p:nvSpPr>
        <p:spPr>
          <a:xfrm>
            <a:off x="16916400" y="4381500"/>
            <a:ext cx="381000" cy="1447800"/>
          </a:xfrm>
          <a:prstGeom prst="up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0E589884-F41D-4544-A6FA-81B29B770AC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3891407"/>
              </p:ext>
            </p:extLst>
          </p:nvPr>
        </p:nvGraphicFramePr>
        <p:xfrm>
          <a:off x="1257300" y="2738438"/>
          <a:ext cx="15278100" cy="652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8840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CCCF2F12-C617-30D6-ADA4-2C9A4CCDF855}"/>
              </a:ext>
            </a:extLst>
          </p:cNvPr>
          <p:cNvSpPr/>
          <p:nvPr/>
        </p:nvSpPr>
        <p:spPr>
          <a:xfrm rot="-1753206">
            <a:off x="748229" y="4586501"/>
            <a:ext cx="21071716" cy="8977546"/>
          </a:xfrm>
          <a:custGeom>
            <a:avLst/>
            <a:gdLst>
              <a:gd name="connsiteX0" fmla="*/ 21071716 w 21071716"/>
              <a:gd name="connsiteY0" fmla="*/ 0 h 8977546"/>
              <a:gd name="connsiteX1" fmla="*/ 16050204 w 21071716"/>
              <a:gd name="connsiteY1" fmla="*/ 8977546 h 8977546"/>
              <a:gd name="connsiteX2" fmla="*/ 0 w 21071716"/>
              <a:gd name="connsiteY2" fmla="*/ 0 h 8977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071716" h="8977546">
                <a:moveTo>
                  <a:pt x="21071716" y="0"/>
                </a:moveTo>
                <a:lnTo>
                  <a:pt x="16050204" y="8977546"/>
                </a:lnTo>
                <a:lnTo>
                  <a:pt x="0" y="0"/>
                </a:lnTo>
                <a:close/>
              </a:path>
            </a:pathLst>
          </a:custGeom>
          <a:solidFill>
            <a:srgbClr val="007CC6">
              <a:alpha val="4706"/>
            </a:srgbClr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3" name="TextBox 3"/>
          <p:cNvSpPr txBox="1"/>
          <p:nvPr/>
        </p:nvSpPr>
        <p:spPr>
          <a:xfrm>
            <a:off x="228600" y="1566497"/>
            <a:ext cx="18288000" cy="8919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071"/>
              </a:lnSpc>
            </a:pPr>
            <a:r>
              <a:rPr lang="en-US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Indicate your level of satisfaction with racial harmony at this college (Satisfied/Very Satisfied</a:t>
            </a:r>
            <a:endParaRPr lang="en-US" sz="3600" b="1" spc="-485" dirty="0">
              <a:solidFill>
                <a:srgbClr val="263F6B"/>
              </a:solidFill>
              <a:latin typeface="Montserrat Ultra-Bold Italics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71BFECAB-1C01-DAF1-39BA-052525818A74}"/>
              </a:ext>
            </a:extLst>
          </p:cNvPr>
          <p:cNvSpPr/>
          <p:nvPr/>
        </p:nvSpPr>
        <p:spPr>
          <a:xfrm>
            <a:off x="13408672" y="0"/>
            <a:ext cx="4879328" cy="1588030"/>
          </a:xfrm>
          <a:custGeom>
            <a:avLst/>
            <a:gdLst>
              <a:gd name="connsiteX0" fmla="*/ 0 w 4879328"/>
              <a:gd name="connsiteY0" fmla="*/ 0 h 1588030"/>
              <a:gd name="connsiteX1" fmla="*/ 4879328 w 4879328"/>
              <a:gd name="connsiteY1" fmla="*/ 0 h 1588030"/>
              <a:gd name="connsiteX2" fmla="*/ 4879328 w 4879328"/>
              <a:gd name="connsiteY2" fmla="*/ 1588030 h 1588030"/>
              <a:gd name="connsiteX3" fmla="*/ 771525 w 4879328"/>
              <a:gd name="connsiteY3" fmla="*/ 1588030 h 1588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9328" h="1588030">
                <a:moveTo>
                  <a:pt x="0" y="0"/>
                </a:moveTo>
                <a:lnTo>
                  <a:pt x="4879328" y="0"/>
                </a:lnTo>
                <a:lnTo>
                  <a:pt x="4879328" y="1588030"/>
                </a:lnTo>
                <a:lnTo>
                  <a:pt x="771525" y="1588030"/>
                </a:lnTo>
                <a:close/>
              </a:path>
            </a:pathLst>
          </a:custGeom>
          <a:solidFill>
            <a:srgbClr val="007CC6"/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8" name="TextBox 8"/>
          <p:cNvSpPr txBox="1"/>
          <p:nvPr/>
        </p:nvSpPr>
        <p:spPr>
          <a:xfrm>
            <a:off x="13794435" y="-940295"/>
            <a:ext cx="6534473" cy="2528325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5624"/>
              </a:lnSpc>
            </a:pPr>
            <a:endParaRPr dirty="0"/>
          </a:p>
        </p:txBody>
      </p:sp>
      <p:sp>
        <p:nvSpPr>
          <p:cNvPr id="9" name="Freeform 9"/>
          <p:cNvSpPr/>
          <p:nvPr/>
        </p:nvSpPr>
        <p:spPr>
          <a:xfrm>
            <a:off x="14311795" y="287444"/>
            <a:ext cx="3646351" cy="1013141"/>
          </a:xfrm>
          <a:custGeom>
            <a:avLst/>
            <a:gdLst/>
            <a:ahLst/>
            <a:cxnLst/>
            <a:rect l="l" t="t" r="r" b="b"/>
            <a:pathLst>
              <a:path w="4861801" h="1350854">
                <a:moveTo>
                  <a:pt x="0" y="0"/>
                </a:moveTo>
                <a:lnTo>
                  <a:pt x="4861801" y="0"/>
                </a:lnTo>
                <a:lnTo>
                  <a:pt x="4861801" y="1350855"/>
                </a:lnTo>
                <a:lnTo>
                  <a:pt x="0" y="13508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2D687B5-0572-427C-8D54-1D53817779E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89814188"/>
              </p:ext>
            </p:extLst>
          </p:nvPr>
        </p:nvGraphicFramePr>
        <p:xfrm>
          <a:off x="2133600" y="3140080"/>
          <a:ext cx="13487400" cy="60420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Arrow: Up 4">
            <a:extLst>
              <a:ext uri="{FF2B5EF4-FFF2-40B4-BE49-F238E27FC236}">
                <a16:creationId xmlns:a16="http://schemas.microsoft.com/office/drawing/2014/main" id="{BF1D1F35-C1F6-D80B-879F-CFDAECD6DDC0}"/>
              </a:ext>
            </a:extLst>
          </p:cNvPr>
          <p:cNvSpPr/>
          <p:nvPr/>
        </p:nvSpPr>
        <p:spPr>
          <a:xfrm>
            <a:off x="16611600" y="4838700"/>
            <a:ext cx="304800" cy="1905000"/>
          </a:xfrm>
          <a:prstGeom prst="up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4048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CCCF2F12-C617-30D6-ADA4-2C9A4CCDF855}"/>
              </a:ext>
            </a:extLst>
          </p:cNvPr>
          <p:cNvSpPr/>
          <p:nvPr/>
        </p:nvSpPr>
        <p:spPr>
          <a:xfrm rot="-1753206">
            <a:off x="748229" y="4586501"/>
            <a:ext cx="21071716" cy="8977546"/>
          </a:xfrm>
          <a:custGeom>
            <a:avLst/>
            <a:gdLst>
              <a:gd name="connsiteX0" fmla="*/ 21071716 w 21071716"/>
              <a:gd name="connsiteY0" fmla="*/ 0 h 8977546"/>
              <a:gd name="connsiteX1" fmla="*/ 16050204 w 21071716"/>
              <a:gd name="connsiteY1" fmla="*/ 8977546 h 8977546"/>
              <a:gd name="connsiteX2" fmla="*/ 0 w 21071716"/>
              <a:gd name="connsiteY2" fmla="*/ 0 h 8977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071716" h="8977546">
                <a:moveTo>
                  <a:pt x="21071716" y="0"/>
                </a:moveTo>
                <a:lnTo>
                  <a:pt x="16050204" y="8977546"/>
                </a:lnTo>
                <a:lnTo>
                  <a:pt x="0" y="0"/>
                </a:lnTo>
                <a:close/>
              </a:path>
            </a:pathLst>
          </a:custGeom>
          <a:solidFill>
            <a:srgbClr val="007CC6">
              <a:alpha val="4706"/>
            </a:srgbClr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3" name="TextBox 3"/>
          <p:cNvSpPr txBox="1"/>
          <p:nvPr/>
        </p:nvSpPr>
        <p:spPr>
          <a:xfrm>
            <a:off x="533400" y="1566497"/>
            <a:ext cx="17754600" cy="8793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071"/>
              </a:lnSpc>
            </a:pPr>
            <a:r>
              <a:rPr lang="en-US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Indicate your level of satisfaction with your sense of belonging at this college (Satisfied/Very satisfied</a:t>
            </a:r>
            <a:endParaRPr lang="en-US" sz="3200" b="1" spc="-485" dirty="0">
              <a:solidFill>
                <a:srgbClr val="263F6B"/>
              </a:solidFill>
              <a:latin typeface="Montserrat Ultra-Bold Italics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71BFECAB-1C01-DAF1-39BA-052525818A74}"/>
              </a:ext>
            </a:extLst>
          </p:cNvPr>
          <p:cNvSpPr/>
          <p:nvPr/>
        </p:nvSpPr>
        <p:spPr>
          <a:xfrm>
            <a:off x="13408672" y="0"/>
            <a:ext cx="4879328" cy="1485900"/>
          </a:xfrm>
          <a:custGeom>
            <a:avLst/>
            <a:gdLst>
              <a:gd name="connsiteX0" fmla="*/ 0 w 4879328"/>
              <a:gd name="connsiteY0" fmla="*/ 0 h 1588030"/>
              <a:gd name="connsiteX1" fmla="*/ 4879328 w 4879328"/>
              <a:gd name="connsiteY1" fmla="*/ 0 h 1588030"/>
              <a:gd name="connsiteX2" fmla="*/ 4879328 w 4879328"/>
              <a:gd name="connsiteY2" fmla="*/ 1588030 h 1588030"/>
              <a:gd name="connsiteX3" fmla="*/ 771525 w 4879328"/>
              <a:gd name="connsiteY3" fmla="*/ 1588030 h 1588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9328" h="1588030">
                <a:moveTo>
                  <a:pt x="0" y="0"/>
                </a:moveTo>
                <a:lnTo>
                  <a:pt x="4879328" y="0"/>
                </a:lnTo>
                <a:lnTo>
                  <a:pt x="4879328" y="1588030"/>
                </a:lnTo>
                <a:lnTo>
                  <a:pt x="771525" y="1588030"/>
                </a:lnTo>
                <a:close/>
              </a:path>
            </a:pathLst>
          </a:custGeom>
          <a:solidFill>
            <a:srgbClr val="007CC6"/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8" name="TextBox 8"/>
          <p:cNvSpPr txBox="1"/>
          <p:nvPr/>
        </p:nvSpPr>
        <p:spPr>
          <a:xfrm>
            <a:off x="13794435" y="-940295"/>
            <a:ext cx="6534473" cy="2528325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5624"/>
              </a:lnSpc>
            </a:pPr>
            <a:endParaRPr dirty="0"/>
          </a:p>
        </p:txBody>
      </p:sp>
      <p:sp>
        <p:nvSpPr>
          <p:cNvPr id="9" name="Freeform 9"/>
          <p:cNvSpPr/>
          <p:nvPr/>
        </p:nvSpPr>
        <p:spPr>
          <a:xfrm>
            <a:off x="14311795" y="287444"/>
            <a:ext cx="3646351" cy="1013141"/>
          </a:xfrm>
          <a:custGeom>
            <a:avLst/>
            <a:gdLst/>
            <a:ahLst/>
            <a:cxnLst/>
            <a:rect l="l" t="t" r="r" b="b"/>
            <a:pathLst>
              <a:path w="4861801" h="1350854">
                <a:moveTo>
                  <a:pt x="0" y="0"/>
                </a:moveTo>
                <a:lnTo>
                  <a:pt x="4861801" y="0"/>
                </a:lnTo>
                <a:lnTo>
                  <a:pt x="4861801" y="1350855"/>
                </a:lnTo>
                <a:lnTo>
                  <a:pt x="0" y="13508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DF71D0C3-F4AE-419D-A7F9-DE19BE00D76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69904549"/>
              </p:ext>
            </p:extLst>
          </p:nvPr>
        </p:nvGraphicFramePr>
        <p:xfrm>
          <a:off x="2438400" y="2705100"/>
          <a:ext cx="13411200" cy="655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Arrow: Up 4">
            <a:extLst>
              <a:ext uri="{FF2B5EF4-FFF2-40B4-BE49-F238E27FC236}">
                <a16:creationId xmlns:a16="http://schemas.microsoft.com/office/drawing/2014/main" id="{44B472EA-4110-73D3-9453-80DE835E7ADA}"/>
              </a:ext>
            </a:extLst>
          </p:cNvPr>
          <p:cNvSpPr/>
          <p:nvPr/>
        </p:nvSpPr>
        <p:spPr>
          <a:xfrm>
            <a:off x="17297400" y="4152900"/>
            <a:ext cx="502919" cy="2819400"/>
          </a:xfrm>
          <a:prstGeom prst="up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9027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CCCF2F12-C617-30D6-ADA4-2C9A4CCDF855}"/>
              </a:ext>
            </a:extLst>
          </p:cNvPr>
          <p:cNvSpPr/>
          <p:nvPr/>
        </p:nvSpPr>
        <p:spPr>
          <a:xfrm rot="-1753206">
            <a:off x="748229" y="4586501"/>
            <a:ext cx="21071716" cy="8977546"/>
          </a:xfrm>
          <a:custGeom>
            <a:avLst/>
            <a:gdLst>
              <a:gd name="connsiteX0" fmla="*/ 21071716 w 21071716"/>
              <a:gd name="connsiteY0" fmla="*/ 0 h 8977546"/>
              <a:gd name="connsiteX1" fmla="*/ 16050204 w 21071716"/>
              <a:gd name="connsiteY1" fmla="*/ 8977546 h 8977546"/>
              <a:gd name="connsiteX2" fmla="*/ 0 w 21071716"/>
              <a:gd name="connsiteY2" fmla="*/ 0 h 8977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071716" h="8977546">
                <a:moveTo>
                  <a:pt x="21071716" y="0"/>
                </a:moveTo>
                <a:lnTo>
                  <a:pt x="16050204" y="8977546"/>
                </a:lnTo>
                <a:lnTo>
                  <a:pt x="0" y="0"/>
                </a:lnTo>
                <a:close/>
              </a:path>
            </a:pathLst>
          </a:custGeom>
          <a:solidFill>
            <a:srgbClr val="007CC6">
              <a:alpha val="4706"/>
            </a:srgbClr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3" name="TextBox 3"/>
          <p:cNvSpPr txBox="1"/>
          <p:nvPr/>
        </p:nvSpPr>
        <p:spPr>
          <a:xfrm>
            <a:off x="0" y="1566497"/>
            <a:ext cx="18288000" cy="8668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071"/>
              </a:lnSpc>
            </a:pPr>
            <a:r>
              <a:rPr lang="en-US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Indicate your level of satisfaction with the overall quality of instruction at this college (satisfied/Very satisfied)</a:t>
            </a:r>
            <a:endParaRPr lang="en-US" sz="2800" b="1" spc="-485" dirty="0">
              <a:solidFill>
                <a:srgbClr val="263F6B"/>
              </a:solidFill>
              <a:latin typeface="Montserrat Ultra-Bold Italics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71BFECAB-1C01-DAF1-39BA-052525818A74}"/>
              </a:ext>
            </a:extLst>
          </p:cNvPr>
          <p:cNvSpPr/>
          <p:nvPr/>
        </p:nvSpPr>
        <p:spPr>
          <a:xfrm>
            <a:off x="13408672" y="0"/>
            <a:ext cx="4879328" cy="1566497"/>
          </a:xfrm>
          <a:custGeom>
            <a:avLst/>
            <a:gdLst>
              <a:gd name="connsiteX0" fmla="*/ 0 w 4879328"/>
              <a:gd name="connsiteY0" fmla="*/ 0 h 1588030"/>
              <a:gd name="connsiteX1" fmla="*/ 4879328 w 4879328"/>
              <a:gd name="connsiteY1" fmla="*/ 0 h 1588030"/>
              <a:gd name="connsiteX2" fmla="*/ 4879328 w 4879328"/>
              <a:gd name="connsiteY2" fmla="*/ 1588030 h 1588030"/>
              <a:gd name="connsiteX3" fmla="*/ 771525 w 4879328"/>
              <a:gd name="connsiteY3" fmla="*/ 1588030 h 1588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9328" h="1588030">
                <a:moveTo>
                  <a:pt x="0" y="0"/>
                </a:moveTo>
                <a:lnTo>
                  <a:pt x="4879328" y="0"/>
                </a:lnTo>
                <a:lnTo>
                  <a:pt x="4879328" y="1588030"/>
                </a:lnTo>
                <a:lnTo>
                  <a:pt x="771525" y="1588030"/>
                </a:lnTo>
                <a:close/>
              </a:path>
            </a:pathLst>
          </a:custGeom>
          <a:solidFill>
            <a:srgbClr val="007CC6"/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8" name="TextBox 8"/>
          <p:cNvSpPr txBox="1"/>
          <p:nvPr/>
        </p:nvSpPr>
        <p:spPr>
          <a:xfrm>
            <a:off x="13794435" y="-940295"/>
            <a:ext cx="6534473" cy="2528325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5624"/>
              </a:lnSpc>
            </a:pPr>
            <a:endParaRPr dirty="0"/>
          </a:p>
        </p:txBody>
      </p:sp>
      <p:sp>
        <p:nvSpPr>
          <p:cNvPr id="9" name="Freeform 9"/>
          <p:cNvSpPr/>
          <p:nvPr/>
        </p:nvSpPr>
        <p:spPr>
          <a:xfrm>
            <a:off x="14311795" y="287444"/>
            <a:ext cx="3646351" cy="1013141"/>
          </a:xfrm>
          <a:custGeom>
            <a:avLst/>
            <a:gdLst/>
            <a:ahLst/>
            <a:cxnLst/>
            <a:rect l="l" t="t" r="r" b="b"/>
            <a:pathLst>
              <a:path w="4861801" h="1350854">
                <a:moveTo>
                  <a:pt x="0" y="0"/>
                </a:moveTo>
                <a:lnTo>
                  <a:pt x="4861801" y="0"/>
                </a:lnTo>
                <a:lnTo>
                  <a:pt x="4861801" y="1350855"/>
                </a:lnTo>
                <a:lnTo>
                  <a:pt x="0" y="13508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5626D772-F072-40AB-B078-49F7C17537E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67019364"/>
              </p:ext>
            </p:extLst>
          </p:nvPr>
        </p:nvGraphicFramePr>
        <p:xfrm>
          <a:off x="2362200" y="2933700"/>
          <a:ext cx="12420600" cy="601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Arrow: Up 5">
            <a:extLst>
              <a:ext uri="{FF2B5EF4-FFF2-40B4-BE49-F238E27FC236}">
                <a16:creationId xmlns:a16="http://schemas.microsoft.com/office/drawing/2014/main" id="{39480C24-3C39-A34E-A550-DA822BEF949B}"/>
              </a:ext>
            </a:extLst>
          </p:cNvPr>
          <p:cNvSpPr/>
          <p:nvPr/>
        </p:nvSpPr>
        <p:spPr>
          <a:xfrm>
            <a:off x="16611600" y="4229100"/>
            <a:ext cx="304800" cy="1981200"/>
          </a:xfrm>
          <a:prstGeom prst="up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7000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7B00F-5BB3-3E2F-43C2-81CEDC7364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GOAL # 3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41E2D7-AD0C-CFD0-68C9-D1623F39241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COMMUNICATION</a:t>
            </a:r>
          </a:p>
        </p:txBody>
      </p:sp>
    </p:spTree>
    <p:extLst>
      <p:ext uri="{BB962C8B-B14F-4D97-AF65-F5344CB8AC3E}">
        <p14:creationId xmlns:p14="http://schemas.microsoft.com/office/powerpoint/2010/main" val="16921780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ADEBB-F19E-064C-CC20-2F628BAC7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1588029"/>
            <a:ext cx="15773400" cy="94800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4000" spc="-485" dirty="0">
                <a:solidFill>
                  <a:srgbClr val="263F6B"/>
                </a:solidFill>
                <a:latin typeface="Montserrat Ultra-Bold Italics"/>
              </a:rPr>
            </a:br>
            <a:br>
              <a:rPr lang="en-US" sz="4000" spc="-485" dirty="0">
                <a:solidFill>
                  <a:srgbClr val="263F6B"/>
                </a:solidFill>
                <a:latin typeface="Montserrat Ultra-Bold Italics"/>
              </a:rPr>
            </a:br>
            <a:r>
              <a:rPr lang="en-US" sz="4000" spc="-485" dirty="0">
                <a:solidFill>
                  <a:srgbClr val="263F6B"/>
                </a:solidFill>
                <a:latin typeface="Montserrat Ultra-Bold Italics"/>
              </a:rPr>
              <a:t>Complete audit of College communications to students and employees will demonstrate consistence and transparency</a:t>
            </a:r>
            <a:br>
              <a:rPr lang="en-US" sz="6600" spc="-485" dirty="0">
                <a:solidFill>
                  <a:srgbClr val="263F6B"/>
                </a:solidFill>
                <a:latin typeface="Montserrat Ultra-Bold Italics"/>
              </a:rPr>
            </a:br>
            <a:endParaRPr lang="en-US" dirty="0"/>
          </a:p>
        </p:txBody>
      </p:sp>
      <p:sp>
        <p:nvSpPr>
          <p:cNvPr id="4" name="Freeform 10">
            <a:extLst>
              <a:ext uri="{FF2B5EF4-FFF2-40B4-BE49-F238E27FC236}">
                <a16:creationId xmlns:a16="http://schemas.microsoft.com/office/drawing/2014/main" id="{BF56CE2A-3EEE-4566-B435-71D2CAA33DBA}"/>
              </a:ext>
            </a:extLst>
          </p:cNvPr>
          <p:cNvSpPr/>
          <p:nvPr/>
        </p:nvSpPr>
        <p:spPr>
          <a:xfrm>
            <a:off x="13408672" y="0"/>
            <a:ext cx="4879328" cy="1485900"/>
          </a:xfrm>
          <a:custGeom>
            <a:avLst/>
            <a:gdLst>
              <a:gd name="connsiteX0" fmla="*/ 0 w 4879328"/>
              <a:gd name="connsiteY0" fmla="*/ 0 h 1588030"/>
              <a:gd name="connsiteX1" fmla="*/ 4879328 w 4879328"/>
              <a:gd name="connsiteY1" fmla="*/ 0 h 1588030"/>
              <a:gd name="connsiteX2" fmla="*/ 4879328 w 4879328"/>
              <a:gd name="connsiteY2" fmla="*/ 1588030 h 1588030"/>
              <a:gd name="connsiteX3" fmla="*/ 771525 w 4879328"/>
              <a:gd name="connsiteY3" fmla="*/ 1588030 h 1588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9328" h="1588030">
                <a:moveTo>
                  <a:pt x="0" y="0"/>
                </a:moveTo>
                <a:lnTo>
                  <a:pt x="4879328" y="0"/>
                </a:lnTo>
                <a:lnTo>
                  <a:pt x="4879328" y="1588030"/>
                </a:lnTo>
                <a:lnTo>
                  <a:pt x="771525" y="1588030"/>
                </a:lnTo>
                <a:close/>
              </a:path>
            </a:pathLst>
          </a:custGeom>
          <a:solidFill>
            <a:srgbClr val="007CC6"/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5" name="Freeform 9">
            <a:extLst>
              <a:ext uri="{FF2B5EF4-FFF2-40B4-BE49-F238E27FC236}">
                <a16:creationId xmlns:a16="http://schemas.microsoft.com/office/drawing/2014/main" id="{CE1890D0-2C24-EE25-3165-D1AA8FE206CD}"/>
              </a:ext>
            </a:extLst>
          </p:cNvPr>
          <p:cNvSpPr/>
          <p:nvPr/>
        </p:nvSpPr>
        <p:spPr>
          <a:xfrm>
            <a:off x="14311795" y="287444"/>
            <a:ext cx="3646351" cy="1013141"/>
          </a:xfrm>
          <a:custGeom>
            <a:avLst/>
            <a:gdLst/>
            <a:ahLst/>
            <a:cxnLst/>
            <a:rect l="l" t="t" r="r" b="b"/>
            <a:pathLst>
              <a:path w="4861801" h="1350854">
                <a:moveTo>
                  <a:pt x="0" y="0"/>
                </a:moveTo>
                <a:lnTo>
                  <a:pt x="4861801" y="0"/>
                </a:lnTo>
                <a:lnTo>
                  <a:pt x="4861801" y="1350855"/>
                </a:lnTo>
                <a:lnTo>
                  <a:pt x="0" y="13508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41582169-6338-D4E0-1D13-4737D2E897D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1271785"/>
              </p:ext>
            </p:extLst>
          </p:nvPr>
        </p:nvGraphicFramePr>
        <p:xfrm>
          <a:off x="1257300" y="2738438"/>
          <a:ext cx="15773400" cy="652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A0B02ADC-2F42-70A3-9E0A-A82B3C6130D4}"/>
              </a:ext>
            </a:extLst>
          </p:cNvPr>
          <p:cNvSpPr txBox="1"/>
          <p:nvPr/>
        </p:nvSpPr>
        <p:spPr>
          <a:xfrm>
            <a:off x="3429000" y="8496300"/>
            <a:ext cx="565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N/A</a:t>
            </a:r>
          </a:p>
        </p:txBody>
      </p:sp>
    </p:spTree>
    <p:extLst>
      <p:ext uri="{BB962C8B-B14F-4D97-AF65-F5344CB8AC3E}">
        <p14:creationId xmlns:p14="http://schemas.microsoft.com/office/powerpoint/2010/main" val="31486411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ADEBB-F19E-064C-CC20-2F628BAC7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1522892"/>
            <a:ext cx="15773400" cy="1013141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Open and ethical communication is practiced at this institution</a:t>
            </a:r>
          </a:p>
        </p:txBody>
      </p:sp>
      <p:sp>
        <p:nvSpPr>
          <p:cNvPr id="4" name="Freeform 10">
            <a:extLst>
              <a:ext uri="{FF2B5EF4-FFF2-40B4-BE49-F238E27FC236}">
                <a16:creationId xmlns:a16="http://schemas.microsoft.com/office/drawing/2014/main" id="{40232D1C-9949-09BB-0E01-EED04A3E891A}"/>
              </a:ext>
            </a:extLst>
          </p:cNvPr>
          <p:cNvSpPr/>
          <p:nvPr/>
        </p:nvSpPr>
        <p:spPr>
          <a:xfrm>
            <a:off x="13408672" y="0"/>
            <a:ext cx="4879328" cy="1485900"/>
          </a:xfrm>
          <a:custGeom>
            <a:avLst/>
            <a:gdLst>
              <a:gd name="connsiteX0" fmla="*/ 0 w 4879328"/>
              <a:gd name="connsiteY0" fmla="*/ 0 h 1588030"/>
              <a:gd name="connsiteX1" fmla="*/ 4879328 w 4879328"/>
              <a:gd name="connsiteY1" fmla="*/ 0 h 1588030"/>
              <a:gd name="connsiteX2" fmla="*/ 4879328 w 4879328"/>
              <a:gd name="connsiteY2" fmla="*/ 1588030 h 1588030"/>
              <a:gd name="connsiteX3" fmla="*/ 771525 w 4879328"/>
              <a:gd name="connsiteY3" fmla="*/ 1588030 h 1588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9328" h="1588030">
                <a:moveTo>
                  <a:pt x="0" y="0"/>
                </a:moveTo>
                <a:lnTo>
                  <a:pt x="4879328" y="0"/>
                </a:lnTo>
                <a:lnTo>
                  <a:pt x="4879328" y="1588030"/>
                </a:lnTo>
                <a:lnTo>
                  <a:pt x="771525" y="1588030"/>
                </a:lnTo>
                <a:close/>
              </a:path>
            </a:pathLst>
          </a:custGeom>
          <a:solidFill>
            <a:srgbClr val="007CC6"/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5" name="Freeform 9">
            <a:extLst>
              <a:ext uri="{FF2B5EF4-FFF2-40B4-BE49-F238E27FC236}">
                <a16:creationId xmlns:a16="http://schemas.microsoft.com/office/drawing/2014/main" id="{E9B8FACB-7E2B-E1AD-14E7-05DB638AC719}"/>
              </a:ext>
            </a:extLst>
          </p:cNvPr>
          <p:cNvSpPr/>
          <p:nvPr/>
        </p:nvSpPr>
        <p:spPr>
          <a:xfrm>
            <a:off x="14311795" y="287444"/>
            <a:ext cx="3646351" cy="1013141"/>
          </a:xfrm>
          <a:custGeom>
            <a:avLst/>
            <a:gdLst/>
            <a:ahLst/>
            <a:cxnLst/>
            <a:rect l="l" t="t" r="r" b="b"/>
            <a:pathLst>
              <a:path w="4861801" h="1350854">
                <a:moveTo>
                  <a:pt x="0" y="0"/>
                </a:moveTo>
                <a:lnTo>
                  <a:pt x="4861801" y="0"/>
                </a:lnTo>
                <a:lnTo>
                  <a:pt x="4861801" y="1350855"/>
                </a:lnTo>
                <a:lnTo>
                  <a:pt x="0" y="13508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172864E8-4580-4BE6-B948-E8CC5FADC5A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0302405"/>
              </p:ext>
            </p:extLst>
          </p:nvPr>
        </p:nvGraphicFramePr>
        <p:xfrm>
          <a:off x="1257300" y="2738438"/>
          <a:ext cx="15773400" cy="652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896458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ADEBB-F19E-064C-CC20-2F628BAC7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1522892"/>
            <a:ext cx="15773400" cy="1013141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Students’ competencies are enhanced</a:t>
            </a:r>
          </a:p>
        </p:txBody>
      </p:sp>
      <p:sp>
        <p:nvSpPr>
          <p:cNvPr id="4" name="Freeform 10">
            <a:extLst>
              <a:ext uri="{FF2B5EF4-FFF2-40B4-BE49-F238E27FC236}">
                <a16:creationId xmlns:a16="http://schemas.microsoft.com/office/drawing/2014/main" id="{40232D1C-9949-09BB-0E01-EED04A3E891A}"/>
              </a:ext>
            </a:extLst>
          </p:cNvPr>
          <p:cNvSpPr/>
          <p:nvPr/>
        </p:nvSpPr>
        <p:spPr>
          <a:xfrm>
            <a:off x="13408672" y="0"/>
            <a:ext cx="4879328" cy="1485900"/>
          </a:xfrm>
          <a:custGeom>
            <a:avLst/>
            <a:gdLst>
              <a:gd name="connsiteX0" fmla="*/ 0 w 4879328"/>
              <a:gd name="connsiteY0" fmla="*/ 0 h 1588030"/>
              <a:gd name="connsiteX1" fmla="*/ 4879328 w 4879328"/>
              <a:gd name="connsiteY1" fmla="*/ 0 h 1588030"/>
              <a:gd name="connsiteX2" fmla="*/ 4879328 w 4879328"/>
              <a:gd name="connsiteY2" fmla="*/ 1588030 h 1588030"/>
              <a:gd name="connsiteX3" fmla="*/ 771525 w 4879328"/>
              <a:gd name="connsiteY3" fmla="*/ 1588030 h 1588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9328" h="1588030">
                <a:moveTo>
                  <a:pt x="0" y="0"/>
                </a:moveTo>
                <a:lnTo>
                  <a:pt x="4879328" y="0"/>
                </a:lnTo>
                <a:lnTo>
                  <a:pt x="4879328" y="1588030"/>
                </a:lnTo>
                <a:lnTo>
                  <a:pt x="771525" y="1588030"/>
                </a:lnTo>
                <a:close/>
              </a:path>
            </a:pathLst>
          </a:custGeom>
          <a:solidFill>
            <a:srgbClr val="007CC6"/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5" name="Freeform 9">
            <a:extLst>
              <a:ext uri="{FF2B5EF4-FFF2-40B4-BE49-F238E27FC236}">
                <a16:creationId xmlns:a16="http://schemas.microsoft.com/office/drawing/2014/main" id="{E9B8FACB-7E2B-E1AD-14E7-05DB638AC719}"/>
              </a:ext>
            </a:extLst>
          </p:cNvPr>
          <p:cNvSpPr/>
          <p:nvPr/>
        </p:nvSpPr>
        <p:spPr>
          <a:xfrm>
            <a:off x="14311795" y="287444"/>
            <a:ext cx="3646351" cy="1013141"/>
          </a:xfrm>
          <a:custGeom>
            <a:avLst/>
            <a:gdLst/>
            <a:ahLst/>
            <a:cxnLst/>
            <a:rect l="l" t="t" r="r" b="b"/>
            <a:pathLst>
              <a:path w="4861801" h="1350854">
                <a:moveTo>
                  <a:pt x="0" y="0"/>
                </a:moveTo>
                <a:lnTo>
                  <a:pt x="4861801" y="0"/>
                </a:lnTo>
                <a:lnTo>
                  <a:pt x="4861801" y="1350855"/>
                </a:lnTo>
                <a:lnTo>
                  <a:pt x="0" y="13508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6DAB13AF-1ED2-4455-8565-E7C23C92A3A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99476819"/>
              </p:ext>
            </p:extLst>
          </p:nvPr>
        </p:nvGraphicFramePr>
        <p:xfrm>
          <a:off x="1257300" y="2738438"/>
          <a:ext cx="15773400" cy="652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211020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ADEBB-F19E-064C-CC20-2F628BAC7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1522892"/>
            <a:ext cx="15773400" cy="1013141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/>
              <a:t>Percentage of employees who report the extent to which students’ needs are central to what they do</a:t>
            </a:r>
          </a:p>
        </p:txBody>
      </p:sp>
      <p:sp>
        <p:nvSpPr>
          <p:cNvPr id="4" name="Freeform 10">
            <a:extLst>
              <a:ext uri="{FF2B5EF4-FFF2-40B4-BE49-F238E27FC236}">
                <a16:creationId xmlns:a16="http://schemas.microsoft.com/office/drawing/2014/main" id="{40232D1C-9949-09BB-0E01-EED04A3E891A}"/>
              </a:ext>
            </a:extLst>
          </p:cNvPr>
          <p:cNvSpPr/>
          <p:nvPr/>
        </p:nvSpPr>
        <p:spPr>
          <a:xfrm>
            <a:off x="13408672" y="0"/>
            <a:ext cx="4879328" cy="1485900"/>
          </a:xfrm>
          <a:custGeom>
            <a:avLst/>
            <a:gdLst>
              <a:gd name="connsiteX0" fmla="*/ 0 w 4879328"/>
              <a:gd name="connsiteY0" fmla="*/ 0 h 1588030"/>
              <a:gd name="connsiteX1" fmla="*/ 4879328 w 4879328"/>
              <a:gd name="connsiteY1" fmla="*/ 0 h 1588030"/>
              <a:gd name="connsiteX2" fmla="*/ 4879328 w 4879328"/>
              <a:gd name="connsiteY2" fmla="*/ 1588030 h 1588030"/>
              <a:gd name="connsiteX3" fmla="*/ 771525 w 4879328"/>
              <a:gd name="connsiteY3" fmla="*/ 1588030 h 1588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9328" h="1588030">
                <a:moveTo>
                  <a:pt x="0" y="0"/>
                </a:moveTo>
                <a:lnTo>
                  <a:pt x="4879328" y="0"/>
                </a:lnTo>
                <a:lnTo>
                  <a:pt x="4879328" y="1588030"/>
                </a:lnTo>
                <a:lnTo>
                  <a:pt x="771525" y="1588030"/>
                </a:lnTo>
                <a:close/>
              </a:path>
            </a:pathLst>
          </a:custGeom>
          <a:solidFill>
            <a:srgbClr val="007CC6"/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5" name="Freeform 9">
            <a:extLst>
              <a:ext uri="{FF2B5EF4-FFF2-40B4-BE49-F238E27FC236}">
                <a16:creationId xmlns:a16="http://schemas.microsoft.com/office/drawing/2014/main" id="{E9B8FACB-7E2B-E1AD-14E7-05DB638AC719}"/>
              </a:ext>
            </a:extLst>
          </p:cNvPr>
          <p:cNvSpPr/>
          <p:nvPr/>
        </p:nvSpPr>
        <p:spPr>
          <a:xfrm>
            <a:off x="14311795" y="287444"/>
            <a:ext cx="3646351" cy="1013141"/>
          </a:xfrm>
          <a:custGeom>
            <a:avLst/>
            <a:gdLst/>
            <a:ahLst/>
            <a:cxnLst/>
            <a:rect l="l" t="t" r="r" b="b"/>
            <a:pathLst>
              <a:path w="4861801" h="1350854">
                <a:moveTo>
                  <a:pt x="0" y="0"/>
                </a:moveTo>
                <a:lnTo>
                  <a:pt x="4861801" y="0"/>
                </a:lnTo>
                <a:lnTo>
                  <a:pt x="4861801" y="1350855"/>
                </a:lnTo>
                <a:lnTo>
                  <a:pt x="0" y="13508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E920214B-0D12-48E5-9D7D-430E1993AAE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2404496"/>
              </p:ext>
            </p:extLst>
          </p:nvPr>
        </p:nvGraphicFramePr>
        <p:xfrm>
          <a:off x="1257300" y="2738438"/>
          <a:ext cx="15773400" cy="652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526379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ADEBB-F19E-064C-CC20-2F628BAC7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1522892"/>
            <a:ext cx="15773400" cy="1013141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Information is shared within this institution</a:t>
            </a:r>
          </a:p>
        </p:txBody>
      </p:sp>
      <p:sp>
        <p:nvSpPr>
          <p:cNvPr id="4" name="Freeform 10">
            <a:extLst>
              <a:ext uri="{FF2B5EF4-FFF2-40B4-BE49-F238E27FC236}">
                <a16:creationId xmlns:a16="http://schemas.microsoft.com/office/drawing/2014/main" id="{40232D1C-9949-09BB-0E01-EED04A3E891A}"/>
              </a:ext>
            </a:extLst>
          </p:cNvPr>
          <p:cNvSpPr/>
          <p:nvPr/>
        </p:nvSpPr>
        <p:spPr>
          <a:xfrm>
            <a:off x="13408672" y="0"/>
            <a:ext cx="4879328" cy="1485900"/>
          </a:xfrm>
          <a:custGeom>
            <a:avLst/>
            <a:gdLst>
              <a:gd name="connsiteX0" fmla="*/ 0 w 4879328"/>
              <a:gd name="connsiteY0" fmla="*/ 0 h 1588030"/>
              <a:gd name="connsiteX1" fmla="*/ 4879328 w 4879328"/>
              <a:gd name="connsiteY1" fmla="*/ 0 h 1588030"/>
              <a:gd name="connsiteX2" fmla="*/ 4879328 w 4879328"/>
              <a:gd name="connsiteY2" fmla="*/ 1588030 h 1588030"/>
              <a:gd name="connsiteX3" fmla="*/ 771525 w 4879328"/>
              <a:gd name="connsiteY3" fmla="*/ 1588030 h 1588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9328" h="1588030">
                <a:moveTo>
                  <a:pt x="0" y="0"/>
                </a:moveTo>
                <a:lnTo>
                  <a:pt x="4879328" y="0"/>
                </a:lnTo>
                <a:lnTo>
                  <a:pt x="4879328" y="1588030"/>
                </a:lnTo>
                <a:lnTo>
                  <a:pt x="771525" y="1588030"/>
                </a:lnTo>
                <a:close/>
              </a:path>
            </a:pathLst>
          </a:custGeom>
          <a:solidFill>
            <a:srgbClr val="007CC6"/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5" name="Freeform 9">
            <a:extLst>
              <a:ext uri="{FF2B5EF4-FFF2-40B4-BE49-F238E27FC236}">
                <a16:creationId xmlns:a16="http://schemas.microsoft.com/office/drawing/2014/main" id="{E9B8FACB-7E2B-E1AD-14E7-05DB638AC719}"/>
              </a:ext>
            </a:extLst>
          </p:cNvPr>
          <p:cNvSpPr/>
          <p:nvPr/>
        </p:nvSpPr>
        <p:spPr>
          <a:xfrm>
            <a:off x="14311795" y="287444"/>
            <a:ext cx="3646351" cy="1013141"/>
          </a:xfrm>
          <a:custGeom>
            <a:avLst/>
            <a:gdLst/>
            <a:ahLst/>
            <a:cxnLst/>
            <a:rect l="l" t="t" r="r" b="b"/>
            <a:pathLst>
              <a:path w="4861801" h="1350854">
                <a:moveTo>
                  <a:pt x="0" y="0"/>
                </a:moveTo>
                <a:lnTo>
                  <a:pt x="4861801" y="0"/>
                </a:lnTo>
                <a:lnTo>
                  <a:pt x="4861801" y="1350855"/>
                </a:lnTo>
                <a:lnTo>
                  <a:pt x="0" y="13508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14A65AE4-DCD4-4B44-A652-D3CDF5753F6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430559"/>
              </p:ext>
            </p:extLst>
          </p:nvPr>
        </p:nvGraphicFramePr>
        <p:xfrm>
          <a:off x="1257300" y="2738438"/>
          <a:ext cx="15773400" cy="652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267290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ADEBB-F19E-064C-CC20-2F628BAC7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522892"/>
            <a:ext cx="17754600" cy="1013141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/>
              <a:t>External stakeholders’ perception of OCC based on RMS Brand Survey Questions (score out of 5)</a:t>
            </a:r>
          </a:p>
        </p:txBody>
      </p:sp>
      <p:sp>
        <p:nvSpPr>
          <p:cNvPr id="4" name="Freeform 10">
            <a:extLst>
              <a:ext uri="{FF2B5EF4-FFF2-40B4-BE49-F238E27FC236}">
                <a16:creationId xmlns:a16="http://schemas.microsoft.com/office/drawing/2014/main" id="{40232D1C-9949-09BB-0E01-EED04A3E891A}"/>
              </a:ext>
            </a:extLst>
          </p:cNvPr>
          <p:cNvSpPr/>
          <p:nvPr/>
        </p:nvSpPr>
        <p:spPr>
          <a:xfrm>
            <a:off x="13408672" y="0"/>
            <a:ext cx="4879328" cy="1485900"/>
          </a:xfrm>
          <a:custGeom>
            <a:avLst/>
            <a:gdLst>
              <a:gd name="connsiteX0" fmla="*/ 0 w 4879328"/>
              <a:gd name="connsiteY0" fmla="*/ 0 h 1588030"/>
              <a:gd name="connsiteX1" fmla="*/ 4879328 w 4879328"/>
              <a:gd name="connsiteY1" fmla="*/ 0 h 1588030"/>
              <a:gd name="connsiteX2" fmla="*/ 4879328 w 4879328"/>
              <a:gd name="connsiteY2" fmla="*/ 1588030 h 1588030"/>
              <a:gd name="connsiteX3" fmla="*/ 771525 w 4879328"/>
              <a:gd name="connsiteY3" fmla="*/ 1588030 h 1588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9328" h="1588030">
                <a:moveTo>
                  <a:pt x="0" y="0"/>
                </a:moveTo>
                <a:lnTo>
                  <a:pt x="4879328" y="0"/>
                </a:lnTo>
                <a:lnTo>
                  <a:pt x="4879328" y="1588030"/>
                </a:lnTo>
                <a:lnTo>
                  <a:pt x="771525" y="1588030"/>
                </a:lnTo>
                <a:close/>
              </a:path>
            </a:pathLst>
          </a:custGeom>
          <a:solidFill>
            <a:srgbClr val="007CC6"/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5" name="Freeform 9">
            <a:extLst>
              <a:ext uri="{FF2B5EF4-FFF2-40B4-BE49-F238E27FC236}">
                <a16:creationId xmlns:a16="http://schemas.microsoft.com/office/drawing/2014/main" id="{E9B8FACB-7E2B-E1AD-14E7-05DB638AC719}"/>
              </a:ext>
            </a:extLst>
          </p:cNvPr>
          <p:cNvSpPr/>
          <p:nvPr/>
        </p:nvSpPr>
        <p:spPr>
          <a:xfrm>
            <a:off x="14311795" y="287444"/>
            <a:ext cx="3646351" cy="1013141"/>
          </a:xfrm>
          <a:custGeom>
            <a:avLst/>
            <a:gdLst/>
            <a:ahLst/>
            <a:cxnLst/>
            <a:rect l="l" t="t" r="r" b="b"/>
            <a:pathLst>
              <a:path w="4861801" h="1350854">
                <a:moveTo>
                  <a:pt x="0" y="0"/>
                </a:moveTo>
                <a:lnTo>
                  <a:pt x="4861801" y="0"/>
                </a:lnTo>
                <a:lnTo>
                  <a:pt x="4861801" y="1350855"/>
                </a:lnTo>
                <a:lnTo>
                  <a:pt x="0" y="13508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DDBE3CF8-96A6-FBFB-29FD-002AC5C687E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0536814"/>
              </p:ext>
            </p:extLst>
          </p:nvPr>
        </p:nvGraphicFramePr>
        <p:xfrm>
          <a:off x="1257300" y="2738438"/>
          <a:ext cx="15773400" cy="652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949183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87ADFDE6-AB62-0D8E-33F4-D25F1755DD86}"/>
              </a:ext>
            </a:extLst>
          </p:cNvPr>
          <p:cNvSpPr/>
          <p:nvPr/>
        </p:nvSpPr>
        <p:spPr>
          <a:xfrm rot="-1753206">
            <a:off x="771998" y="4580306"/>
            <a:ext cx="21043161" cy="8965379"/>
          </a:xfrm>
          <a:custGeom>
            <a:avLst/>
            <a:gdLst>
              <a:gd name="connsiteX0" fmla="*/ 21043161 w 21043161"/>
              <a:gd name="connsiteY0" fmla="*/ 0 h 8965379"/>
              <a:gd name="connsiteX1" fmla="*/ 16028451 w 21043161"/>
              <a:gd name="connsiteY1" fmla="*/ 8965379 h 8965379"/>
              <a:gd name="connsiteX2" fmla="*/ 0 w 21043161"/>
              <a:gd name="connsiteY2" fmla="*/ 1 h 896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043161" h="8965379">
                <a:moveTo>
                  <a:pt x="21043161" y="0"/>
                </a:moveTo>
                <a:lnTo>
                  <a:pt x="16028451" y="8965379"/>
                </a:lnTo>
                <a:lnTo>
                  <a:pt x="0" y="1"/>
                </a:lnTo>
                <a:close/>
              </a:path>
            </a:pathLst>
          </a:custGeom>
          <a:solidFill>
            <a:srgbClr val="007CC6">
              <a:alpha val="4706"/>
            </a:srgbClr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3" name="TextBox 3"/>
          <p:cNvSpPr txBox="1"/>
          <p:nvPr/>
        </p:nvSpPr>
        <p:spPr>
          <a:xfrm>
            <a:off x="1028700" y="1200150"/>
            <a:ext cx="11191420" cy="10400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71"/>
              </a:lnSpc>
            </a:pPr>
            <a:r>
              <a:rPr lang="en-US" sz="8236" spc="-485" dirty="0">
                <a:solidFill>
                  <a:srgbClr val="003151"/>
                </a:solidFill>
                <a:latin typeface="Montserrat Ultra-Bold Italics"/>
              </a:rPr>
              <a:t>What’s Next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2595794"/>
            <a:ext cx="15049500" cy="34903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39749" lvl="1" indent="-269875">
              <a:lnSpc>
                <a:spcPts val="5624"/>
              </a:lnSpc>
              <a:buFont typeface="Arial"/>
              <a:buChar char="•"/>
            </a:pPr>
            <a:r>
              <a:rPr lang="en-US" sz="3600" spc="49" dirty="0">
                <a:solidFill>
                  <a:srgbClr val="003151"/>
                </a:solidFill>
                <a:latin typeface="Montserrat"/>
              </a:rPr>
              <a:t>Initiatives are embedded in Operational Plans</a:t>
            </a:r>
          </a:p>
          <a:p>
            <a:pPr marL="269874" lvl="1">
              <a:lnSpc>
                <a:spcPts val="5624"/>
              </a:lnSpc>
            </a:pPr>
            <a:endParaRPr lang="en-US" sz="3600" spc="49" dirty="0">
              <a:solidFill>
                <a:srgbClr val="003151"/>
              </a:solidFill>
              <a:latin typeface="Montserrat"/>
            </a:endParaRPr>
          </a:p>
          <a:p>
            <a:pPr marL="539749" lvl="1" indent="-269875">
              <a:lnSpc>
                <a:spcPts val="5624"/>
              </a:lnSpc>
              <a:buFont typeface="Arial"/>
              <a:buChar char="•"/>
            </a:pPr>
            <a:r>
              <a:rPr lang="en-US" sz="3600" spc="49" dirty="0">
                <a:solidFill>
                  <a:srgbClr val="003151"/>
                </a:solidFill>
                <a:latin typeface="Montserrat"/>
              </a:rPr>
              <a:t>Initiatives update would be collected and added during the Spring 2025 Strategic Plan Update</a:t>
            </a:r>
          </a:p>
          <a:p>
            <a:pPr marL="539749" lvl="1" indent="-269875">
              <a:lnSpc>
                <a:spcPts val="5624"/>
              </a:lnSpc>
              <a:buFont typeface="Arial"/>
              <a:buChar char="•"/>
            </a:pPr>
            <a:endParaRPr lang="en-US" sz="2499" spc="49" dirty="0">
              <a:solidFill>
                <a:srgbClr val="003151"/>
              </a:solidFill>
              <a:latin typeface="Montserrat"/>
            </a:endParaRP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987BF819-7046-5B65-5063-AB6292582202}"/>
              </a:ext>
            </a:extLst>
          </p:cNvPr>
          <p:cNvSpPr/>
          <p:nvPr/>
        </p:nvSpPr>
        <p:spPr>
          <a:xfrm>
            <a:off x="13408672" y="0"/>
            <a:ext cx="4890060" cy="1588030"/>
          </a:xfrm>
          <a:custGeom>
            <a:avLst/>
            <a:gdLst>
              <a:gd name="connsiteX0" fmla="*/ 0 w 4890060"/>
              <a:gd name="connsiteY0" fmla="*/ 0 h 1588030"/>
              <a:gd name="connsiteX1" fmla="*/ 4890060 w 4890060"/>
              <a:gd name="connsiteY1" fmla="*/ 0 h 1588030"/>
              <a:gd name="connsiteX2" fmla="*/ 4890060 w 4890060"/>
              <a:gd name="connsiteY2" fmla="*/ 1588030 h 1588030"/>
              <a:gd name="connsiteX3" fmla="*/ 771525 w 4890060"/>
              <a:gd name="connsiteY3" fmla="*/ 1588030 h 1588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90060" h="1588030">
                <a:moveTo>
                  <a:pt x="0" y="0"/>
                </a:moveTo>
                <a:lnTo>
                  <a:pt x="4890060" y="0"/>
                </a:lnTo>
                <a:lnTo>
                  <a:pt x="4890060" y="1588030"/>
                </a:lnTo>
                <a:lnTo>
                  <a:pt x="771525" y="1588030"/>
                </a:lnTo>
                <a:close/>
              </a:path>
            </a:pathLst>
          </a:custGeom>
          <a:solidFill>
            <a:srgbClr val="007CC6"/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7" name="TextBox 7"/>
          <p:cNvSpPr txBox="1"/>
          <p:nvPr/>
        </p:nvSpPr>
        <p:spPr>
          <a:xfrm>
            <a:off x="13794435" y="-940295"/>
            <a:ext cx="6534473" cy="2528325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5624"/>
              </a:lnSpc>
            </a:pPr>
            <a:endParaRPr dirty="0"/>
          </a:p>
        </p:txBody>
      </p:sp>
      <p:sp>
        <p:nvSpPr>
          <p:cNvPr id="8" name="Freeform 8"/>
          <p:cNvSpPr/>
          <p:nvPr/>
        </p:nvSpPr>
        <p:spPr>
          <a:xfrm>
            <a:off x="14302457" y="287444"/>
            <a:ext cx="3646351" cy="1013141"/>
          </a:xfrm>
          <a:custGeom>
            <a:avLst/>
            <a:gdLst/>
            <a:ahLst/>
            <a:cxnLst/>
            <a:rect l="l" t="t" r="r" b="b"/>
            <a:pathLst>
              <a:path w="3646351" h="1013141">
                <a:moveTo>
                  <a:pt x="0" y="0"/>
                </a:moveTo>
                <a:lnTo>
                  <a:pt x="3646351" y="0"/>
                </a:lnTo>
                <a:lnTo>
                  <a:pt x="3646351" y="1013141"/>
                </a:lnTo>
                <a:lnTo>
                  <a:pt x="0" y="10131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C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B2B1CD7C-0174-F49B-7B48-8B00F15CEC20}"/>
              </a:ext>
            </a:extLst>
          </p:cNvPr>
          <p:cNvSpPr/>
          <p:nvPr/>
        </p:nvSpPr>
        <p:spPr>
          <a:xfrm rot="-1753206">
            <a:off x="732962" y="4573887"/>
            <a:ext cx="21080164" cy="8981145"/>
          </a:xfrm>
          <a:custGeom>
            <a:avLst/>
            <a:gdLst>
              <a:gd name="connsiteX0" fmla="*/ 21080164 w 21080164"/>
              <a:gd name="connsiteY0" fmla="*/ 0 h 8981145"/>
              <a:gd name="connsiteX1" fmla="*/ 16056636 w 21080164"/>
              <a:gd name="connsiteY1" fmla="*/ 8981145 h 8981145"/>
              <a:gd name="connsiteX2" fmla="*/ 0 w 21080164"/>
              <a:gd name="connsiteY2" fmla="*/ 1 h 8981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080164" h="8981145">
                <a:moveTo>
                  <a:pt x="21080164" y="0"/>
                </a:moveTo>
                <a:lnTo>
                  <a:pt x="16056636" y="8981145"/>
                </a:lnTo>
                <a:lnTo>
                  <a:pt x="0" y="1"/>
                </a:lnTo>
                <a:close/>
              </a:path>
            </a:pathLst>
          </a:custGeom>
          <a:solidFill>
            <a:srgbClr val="2795D6"/>
          </a:solidFill>
        </p:spPr>
        <p:txBody>
          <a:bodyPr wrap="square">
            <a:noAutofit/>
          </a:bodyPr>
          <a:lstStyle/>
          <a:p>
            <a:r>
              <a:rPr lang="en-US" dirty="0"/>
              <a:t>45</a:t>
            </a:r>
          </a:p>
        </p:txBody>
      </p:sp>
      <p:sp>
        <p:nvSpPr>
          <p:cNvPr id="3" name="Freeform 3"/>
          <p:cNvSpPr/>
          <p:nvPr/>
        </p:nvSpPr>
        <p:spPr>
          <a:xfrm>
            <a:off x="11303495" y="5431350"/>
            <a:ext cx="631624" cy="631624"/>
          </a:xfrm>
          <a:custGeom>
            <a:avLst/>
            <a:gdLst/>
            <a:ahLst/>
            <a:cxnLst/>
            <a:rect l="l" t="t" r="r" b="b"/>
            <a:pathLst>
              <a:path w="631624" h="631624">
                <a:moveTo>
                  <a:pt x="0" y="0"/>
                </a:moveTo>
                <a:lnTo>
                  <a:pt x="631624" y="0"/>
                </a:lnTo>
                <a:lnTo>
                  <a:pt x="631624" y="631624"/>
                </a:lnTo>
                <a:lnTo>
                  <a:pt x="0" y="6316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4" name="Freeform 4"/>
          <p:cNvSpPr/>
          <p:nvPr/>
        </p:nvSpPr>
        <p:spPr>
          <a:xfrm>
            <a:off x="11359267" y="6411977"/>
            <a:ext cx="698484" cy="710760"/>
          </a:xfrm>
          <a:custGeom>
            <a:avLst/>
            <a:gdLst/>
            <a:ahLst/>
            <a:cxnLst/>
            <a:rect l="l" t="t" r="r" b="b"/>
            <a:pathLst>
              <a:path w="698484" h="710760">
                <a:moveTo>
                  <a:pt x="0" y="0"/>
                </a:moveTo>
                <a:lnTo>
                  <a:pt x="698484" y="0"/>
                </a:lnTo>
                <a:lnTo>
                  <a:pt x="698484" y="710760"/>
                </a:lnTo>
                <a:lnTo>
                  <a:pt x="0" y="7107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Freeform 5"/>
          <p:cNvSpPr/>
          <p:nvPr/>
        </p:nvSpPr>
        <p:spPr>
          <a:xfrm>
            <a:off x="11307387" y="4330067"/>
            <a:ext cx="662375" cy="626773"/>
          </a:xfrm>
          <a:custGeom>
            <a:avLst/>
            <a:gdLst/>
            <a:ahLst/>
            <a:cxnLst/>
            <a:rect l="l" t="t" r="r" b="b"/>
            <a:pathLst>
              <a:path w="662375" h="626773">
                <a:moveTo>
                  <a:pt x="0" y="0"/>
                </a:moveTo>
                <a:lnTo>
                  <a:pt x="662375" y="0"/>
                </a:lnTo>
                <a:lnTo>
                  <a:pt x="662375" y="626773"/>
                </a:lnTo>
                <a:lnTo>
                  <a:pt x="0" y="6267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6" name="Freeform 6"/>
          <p:cNvSpPr/>
          <p:nvPr/>
        </p:nvSpPr>
        <p:spPr>
          <a:xfrm>
            <a:off x="11303495" y="2250483"/>
            <a:ext cx="5324835" cy="1479509"/>
          </a:xfrm>
          <a:custGeom>
            <a:avLst/>
            <a:gdLst/>
            <a:ahLst/>
            <a:cxnLst/>
            <a:rect l="l" t="t" r="r" b="b"/>
            <a:pathLst>
              <a:path w="5324835" h="1479509">
                <a:moveTo>
                  <a:pt x="0" y="0"/>
                </a:moveTo>
                <a:lnTo>
                  <a:pt x="5324835" y="0"/>
                </a:lnTo>
                <a:lnTo>
                  <a:pt x="5324835" y="1479509"/>
                </a:lnTo>
                <a:lnTo>
                  <a:pt x="0" y="147950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7" name="TextBox 7"/>
          <p:cNvSpPr txBox="1"/>
          <p:nvPr/>
        </p:nvSpPr>
        <p:spPr>
          <a:xfrm>
            <a:off x="1028700" y="2370725"/>
            <a:ext cx="7727311" cy="39191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4898"/>
              </a:lnSpc>
            </a:pPr>
            <a:r>
              <a:rPr lang="en-US" sz="16194" spc="-955" dirty="0">
                <a:solidFill>
                  <a:srgbClr val="FFFFFF"/>
                </a:solidFill>
                <a:latin typeface="Montserrat Ultra-Bold"/>
              </a:rPr>
              <a:t>THANK YOU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319617" y="5313774"/>
            <a:ext cx="2815795" cy="619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624"/>
              </a:lnSpc>
            </a:pPr>
            <a:r>
              <a:rPr lang="en-US" sz="2499" spc="49" dirty="0">
                <a:solidFill>
                  <a:srgbClr val="FFFFFF"/>
                </a:solidFill>
                <a:latin typeface="Montserrat"/>
              </a:rPr>
              <a:t>315-498-2500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319617" y="6333969"/>
            <a:ext cx="4939683" cy="617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624"/>
              </a:lnSpc>
            </a:pPr>
            <a:r>
              <a:rPr lang="en-US" sz="2499" spc="49" dirty="0">
                <a:solidFill>
                  <a:srgbClr val="FFFFFF"/>
                </a:solidFill>
                <a:latin typeface="Montserrat"/>
              </a:rPr>
              <a:t>ipar@sunyocc.edu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A114696-4B85-414C-914F-F18B1B44001F}"/>
              </a:ext>
            </a:extLst>
          </p:cNvPr>
          <p:cNvSpPr txBox="1"/>
          <p:nvPr/>
        </p:nvSpPr>
        <p:spPr>
          <a:xfrm>
            <a:off x="11969762" y="4330067"/>
            <a:ext cx="6729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Montserrat" panose="00000500000000000000" pitchFamily="2" charset="0"/>
              </a:rPr>
              <a:t>4585 W. Seneca Turnpike, Syracuse, NY 13215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971</TotalTime>
  <Words>660</Words>
  <Application>Microsoft Office PowerPoint</Application>
  <PresentationFormat>Custom</PresentationFormat>
  <Paragraphs>120</Paragraphs>
  <Slides>29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29</vt:i4>
      </vt:variant>
    </vt:vector>
  </HeadingPairs>
  <TitlesOfParts>
    <vt:vector size="43" baseType="lpstr">
      <vt:lpstr>Montserrat Ultra-Bold Italics</vt:lpstr>
      <vt:lpstr>Arial</vt:lpstr>
      <vt:lpstr>Montserrat</vt:lpstr>
      <vt:lpstr>Calibri</vt:lpstr>
      <vt:lpstr>Montserrat Ultra-Bold</vt:lpstr>
      <vt:lpstr>Aptos</vt:lpstr>
      <vt:lpstr>Wingdings</vt:lpstr>
      <vt:lpstr>Open Sans</vt:lpstr>
      <vt:lpstr>Aptos Display</vt:lpstr>
      <vt:lpstr>Times New Roman</vt:lpstr>
      <vt:lpstr>Calibri Light</vt:lpstr>
      <vt:lpstr>Office Theme</vt:lpstr>
      <vt:lpstr>1_Office Theme</vt:lpstr>
      <vt:lpstr>2_Office Theme</vt:lpstr>
      <vt:lpstr>PowerPoint Presentation</vt:lpstr>
      <vt:lpstr>Strategic Planning In Brief</vt:lpstr>
      <vt:lpstr>STRATEGIC THEMES</vt:lpstr>
      <vt:lpstr>PowerPoint Presentation</vt:lpstr>
      <vt:lpstr>PowerPoint Presentation</vt:lpstr>
      <vt:lpstr>PowerPoint Presentation</vt:lpstr>
      <vt:lpstr>GOAL # 1</vt:lpstr>
      <vt:lpstr>PowerPoint Presentation</vt:lpstr>
      <vt:lpstr>PowerPoint Presentation</vt:lpstr>
      <vt:lpstr>PowerPoint Presentation</vt:lpstr>
      <vt:lpstr>  Goal # 1- Decrease Achievement Gap in Fall-Fall-Retention of Underrepresented Minorities </vt:lpstr>
      <vt:lpstr> Goal # 1- Decrease Achievement Gap in Fall-Fall-Retention of  First-Generation Students </vt:lpstr>
      <vt:lpstr> Goal # 1- Decrease Achievement Gap in 3-year graduation rate of underrepresented minorities </vt:lpstr>
      <vt:lpstr> Goal # 1- Decrease Achievement Gap in 3-year graduation rate of First Generation Students </vt:lpstr>
      <vt:lpstr>Goal # 1: Percentage of first-time full-time degree-seeking entering cohort who successfully completed 24 or more college credits in their first year of enrollment</vt:lpstr>
      <vt:lpstr>GOAL # 2</vt:lpstr>
      <vt:lpstr>How likely is it that you would  recommend this college to a friend or peer (1= not at all likely and 10= being extremely likely)?   (Very  likely  &gt;=7) </vt:lpstr>
      <vt:lpstr>PowerPoint Presentation</vt:lpstr>
      <vt:lpstr>PowerPoint Presentation</vt:lpstr>
      <vt:lpstr>PowerPoint Presentation</vt:lpstr>
      <vt:lpstr>GOAL # 3</vt:lpstr>
      <vt:lpstr>  Complete audit of College communications to students and employees will demonstrate consistence and transparency </vt:lpstr>
      <vt:lpstr>Open and ethical communication is practiced at this institution</vt:lpstr>
      <vt:lpstr>Students’ competencies are enhanced</vt:lpstr>
      <vt:lpstr>Percentage of employees who report the extent to which students’ needs are central to what they do</vt:lpstr>
      <vt:lpstr>Information is shared within this institution</vt:lpstr>
      <vt:lpstr>External stakeholders’ perception of OCC based on RMS Brand Survey Questions (score out of 5)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OCC Branded PowerPoint</dc:title>
  <dc:creator>Awuah, Agatha</dc:creator>
  <cp:lastModifiedBy>Awuah, Agatha</cp:lastModifiedBy>
  <cp:revision>6</cp:revision>
  <dcterms:created xsi:type="dcterms:W3CDTF">2006-08-16T00:00:00Z</dcterms:created>
  <dcterms:modified xsi:type="dcterms:W3CDTF">2025-04-25T17:24:36Z</dcterms:modified>
  <dc:identifier>DAF06D0C8tQ</dc:identifier>
</cp:coreProperties>
</file>